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  <p:sldId id="259" r:id="rId7"/>
    <p:sldId id="260" r:id="rId8"/>
    <p:sldId id="261" r:id="rId9"/>
    <p:sldId id="274" r:id="rId10"/>
    <p:sldId id="262" r:id="rId11"/>
    <p:sldId id="263" r:id="rId12"/>
    <p:sldId id="264" r:id="rId13"/>
    <p:sldId id="265" r:id="rId14"/>
    <p:sldId id="266" r:id="rId15"/>
    <p:sldId id="296" r:id="rId16"/>
    <p:sldId id="268" r:id="rId17"/>
    <p:sldId id="293" r:id="rId18"/>
    <p:sldId id="294" r:id="rId19"/>
    <p:sldId id="271" r:id="rId20"/>
    <p:sldId id="269" r:id="rId21"/>
    <p:sldId id="270" r:id="rId22"/>
    <p:sldId id="287" r:id="rId23"/>
    <p:sldId id="289" r:id="rId24"/>
    <p:sldId id="295" r:id="rId25"/>
    <p:sldId id="290" r:id="rId26"/>
    <p:sldId id="292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tka Poláčková (Voticko)" initials="JP" lastIdx="1" clrIdx="0">
    <p:extLst>
      <p:ext uri="{19B8F6BF-5375-455C-9EA6-DF929625EA0E}">
        <p15:presenceInfo xmlns:p15="http://schemas.microsoft.com/office/powerpoint/2012/main" userId="S::jitka.polackova@voticko.cz::8df95969-0de4-4efd-89a6-cdce380134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81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3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8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5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5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0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6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6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8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6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3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irj/portal/pf/pf-uvo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zif.cz/cs/CmDocument?rid=/apa_anon/static/pf/informace_k_pristupu_do_portalu_farmare.pdf" TargetMode="External"/><Relationship Id="rId2" Type="http://schemas.openxmlformats.org/officeDocument/2006/relationships/hyperlink" Target="https://www.szif.cz/cs/CmDocument?rid=/apa_anon/static/pf/zadost_o_pristup_do_portalu_farmare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asvoticko.cz/vyzvy/szp/vyzvy/2-vyzva-sz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simunkova@voticko.c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ze.gov.cz/public/portal/-a46870---YpTGcT_4/prirucka-pro-publicitu-strategickeho-planu-szp-na-obdobi-2023-2027-verze-2-cistopis?_linka=a57938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616B3F12-789B-C1A4-E40B-F614B97F9C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dirty="0"/>
              <a:t>2. výzva SPOLEČNÉ ZEMĚDĚLSKÉ POLITIKY</a:t>
            </a:r>
          </a:p>
          <a:p>
            <a:r>
              <a:rPr lang="cs-CZ" dirty="0"/>
              <a:t>FICHE 4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/>
              <a:t>Seminář pro žadatele</a:t>
            </a:r>
          </a:p>
          <a:p>
            <a:r>
              <a:rPr lang="cs-CZ" dirty="0">
                <a:ea typeface="Calibri"/>
                <a:cs typeface="Calibri"/>
              </a:rPr>
              <a:t>16. 7.2025 v 10:00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0E0CA20-A094-DB88-3202-B22E0FEA4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7ADCFCC-1052-0494-8BAB-0836315DE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245" y="1658178"/>
            <a:ext cx="5547509" cy="185178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95AAFBC6-5214-B8A3-CDA3-3F817D20E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163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7C4BB9C9-4D31-E63A-CCB0-78EAC9F66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758F1145-ABC1-8998-6877-48942E39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Dotaci nelze poskytnout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638E419-8638-1B67-4E2E-DBCC2472C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147"/>
            <a:ext cx="10515600" cy="435133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cs-CZ" dirty="0">
                <a:latin typeface="DM Sans"/>
              </a:rPr>
              <a:t>Pořízení použitého movitého majetku</a:t>
            </a:r>
          </a:p>
          <a:p>
            <a:r>
              <a:rPr lang="cs-CZ" dirty="0">
                <a:latin typeface="DM Sans"/>
              </a:rPr>
              <a:t>Nákup platebních nároků </a:t>
            </a:r>
          </a:p>
          <a:p>
            <a:r>
              <a:rPr lang="cs-CZ" dirty="0">
                <a:latin typeface="DM Sans"/>
              </a:rPr>
              <a:t>Nákup zvířat, jednoletých rostlin a jejich vysazování</a:t>
            </a:r>
          </a:p>
          <a:p>
            <a:r>
              <a:rPr lang="cs-CZ" dirty="0">
                <a:latin typeface="DM Sans"/>
              </a:rPr>
              <a:t>DPH u plátců DPH</a:t>
            </a:r>
          </a:p>
          <a:p>
            <a:r>
              <a:rPr lang="cs-CZ" dirty="0">
                <a:latin typeface="DM Sans"/>
              </a:rPr>
              <a:t>Závlahové systémy, studny, vrty</a:t>
            </a:r>
          </a:p>
          <a:p>
            <a:r>
              <a:rPr lang="cs-CZ" dirty="0">
                <a:latin typeface="DM Sans"/>
              </a:rPr>
              <a:t>Nákup dopravních prostředků kategorie M</a:t>
            </a:r>
          </a:p>
          <a:p>
            <a:r>
              <a:rPr lang="cs-CZ" dirty="0">
                <a:latin typeface="DM Sans"/>
              </a:rPr>
              <a:t>Prosté nahrazení investice </a:t>
            </a:r>
          </a:p>
          <a:p>
            <a:r>
              <a:rPr lang="cs-CZ" dirty="0">
                <a:latin typeface="DM Sans"/>
              </a:rPr>
              <a:t>Technologie sloužící k výrobě el. energie</a:t>
            </a:r>
          </a:p>
          <a:p>
            <a:r>
              <a:rPr lang="cs-CZ" dirty="0">
                <a:latin typeface="DM Sans"/>
              </a:rPr>
              <a:t>Investice do zalesňování, chov včel, klecových chovů</a:t>
            </a:r>
          </a:p>
          <a:p>
            <a:r>
              <a:rPr lang="cs-CZ" dirty="0">
                <a:latin typeface="DM Sans"/>
              </a:rPr>
              <a:t>Intervenční sklady</a:t>
            </a:r>
          </a:p>
          <a:p>
            <a:r>
              <a:rPr lang="cs-CZ" dirty="0">
                <a:latin typeface="DM Sans"/>
              </a:rPr>
              <a:t>Technologie pro zpracování vinných hroznů, medu </a:t>
            </a:r>
          </a:p>
          <a:p>
            <a:r>
              <a:rPr lang="cs-CZ" dirty="0">
                <a:latin typeface="DM Sans"/>
              </a:rPr>
              <a:t>Výdaje týkající se rybolovu </a:t>
            </a:r>
          </a:p>
          <a:p>
            <a:r>
              <a:rPr lang="cs-CZ" dirty="0">
                <a:latin typeface="DM Sans"/>
              </a:rPr>
              <a:t>Nákup nemovitostí</a:t>
            </a:r>
          </a:p>
          <a:p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08BDAC4D-2AA5-58ED-0F89-FB692AB1F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3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A0CAA04-8AAE-6489-E37C-67667C060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9FBEA4B7-E2E4-DE94-D2F3-F0ABA87C7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</a:rPr>
              <a:t>Preferenční kritéria</a:t>
            </a:r>
            <a:r>
              <a:rPr lang="cs-CZ" dirty="0"/>
              <a:t>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761F125-EE20-86C4-831F-0BD2452F3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85" y="145597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500" dirty="0">
                <a:latin typeface="DM Sans"/>
              </a:rPr>
              <a:t>Žadatel hospodaří v režimu ekologického zemědělství 	</a:t>
            </a:r>
            <a:r>
              <a:rPr lang="cs-CZ" sz="1800" dirty="0">
                <a:latin typeface="DM Sans"/>
              </a:rPr>
              <a:t>- ANO 10 b. / NE 0</a:t>
            </a:r>
            <a:endParaRPr lang="cs-CZ" sz="2100" dirty="0">
              <a:latin typeface="DM Sans"/>
            </a:endParaRPr>
          </a:p>
          <a:p>
            <a:r>
              <a:rPr lang="cs-CZ" sz="2500" dirty="0">
                <a:latin typeface="DM Sans"/>
              </a:rPr>
              <a:t>Účast na seminářích k dané výzvě  		       </a:t>
            </a:r>
            <a:r>
              <a:rPr lang="cs-CZ" sz="2000" dirty="0">
                <a:latin typeface="DM Sans"/>
              </a:rPr>
              <a:t>	</a:t>
            </a:r>
            <a:r>
              <a:rPr lang="cs-CZ" sz="1800" dirty="0">
                <a:latin typeface="DM Sans"/>
              </a:rPr>
              <a:t>- ANO 5 b./NE 0 b. </a:t>
            </a:r>
            <a:endParaRPr lang="cs-CZ" sz="2100" dirty="0">
              <a:latin typeface="DM Sans"/>
              <a:ea typeface="Calibri"/>
              <a:cs typeface="Calibri"/>
            </a:endParaRPr>
          </a:p>
          <a:p>
            <a:r>
              <a:rPr lang="cs-CZ" sz="2500" dirty="0">
                <a:latin typeface="DM Sans"/>
              </a:rPr>
              <a:t>Finanční náročnost projektu</a:t>
            </a:r>
            <a:endParaRPr lang="cs-CZ" sz="2500" dirty="0">
              <a:ea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100" dirty="0">
                <a:latin typeface="DM Sans"/>
              </a:rPr>
              <a:t>Projekt do výše způsobilých výdajů 400 tis. Kč  </a:t>
            </a:r>
            <a:r>
              <a:rPr lang="cs-CZ" sz="2100" dirty="0">
                <a:latin typeface="DM Sans"/>
                <a:ea typeface="Calibri"/>
                <a:cs typeface="Calibri"/>
              </a:rPr>
              <a:t> 		</a:t>
            </a:r>
            <a:r>
              <a:rPr lang="cs-CZ" sz="1800" dirty="0">
                <a:latin typeface="DM Sans"/>
                <a:ea typeface="Calibri"/>
                <a:cs typeface="Calibri"/>
              </a:rPr>
              <a:t>- ANO 5 b./NE 0 b. </a:t>
            </a:r>
            <a:endParaRPr lang="cs-CZ" sz="2100" dirty="0">
              <a:ea typeface="Calibri" panose="020F0502020204030204"/>
              <a:cs typeface="Calibri" panose="020F0502020204030204"/>
            </a:endParaRPr>
          </a:p>
          <a:p>
            <a:r>
              <a:rPr lang="cs-CZ" sz="2500" dirty="0"/>
              <a:t>Propagace nad rámec povinné publicity</a:t>
            </a:r>
            <a:r>
              <a:rPr lang="cs-CZ" sz="2500" dirty="0">
                <a:latin typeface="DM Sans"/>
              </a:rPr>
              <a:t>  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2000" dirty="0"/>
              <a:t>Základní informace o projektu a podpoře z MAS Voticko - kombinace dvou nebo více z uvedených forem propagace 	10 b.  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2000" dirty="0"/>
              <a:t>Základní informace o projektu a podpoře z MAS Voticko - jedna z uvedených forem propagace.  5</a:t>
            </a:r>
            <a:r>
              <a:rPr lang="cs-CZ" sz="2000" dirty="0">
                <a:latin typeface="DM Sans"/>
              </a:rPr>
              <a:t> b. </a:t>
            </a:r>
            <a:r>
              <a:rPr lang="pl-PL" sz="2300" dirty="0">
                <a:latin typeface="DM Sans"/>
                <a:ea typeface="Calibri"/>
                <a:cs typeface="Calibri"/>
              </a:rPr>
              <a:t>	</a:t>
            </a:r>
            <a:r>
              <a:rPr lang="cs-CZ" sz="2300" dirty="0">
                <a:latin typeface="DM Sans"/>
                <a:ea typeface="Calibri"/>
                <a:cs typeface="Calibri"/>
              </a:rPr>
              <a:t>        </a:t>
            </a:r>
          </a:p>
          <a:p>
            <a:pPr marL="457200" lvl="1" indent="0">
              <a:buNone/>
            </a:pPr>
            <a:r>
              <a:rPr lang="cs-CZ" sz="2000" dirty="0">
                <a:latin typeface="DM Sans"/>
                <a:ea typeface="Calibri"/>
                <a:cs typeface="Calibri"/>
              </a:rPr>
              <a:t>Formy propagace: informace na webu, informace v tisku, informace na sociálních sítích, informace v radiu, v TV. </a:t>
            </a:r>
          </a:p>
          <a:p>
            <a:endParaRPr lang="cs-CZ" b="1" dirty="0">
              <a:latin typeface="DM Sans"/>
              <a:ea typeface="Calibri"/>
              <a:cs typeface="Calibri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B151DF3E-A3D0-1116-702A-9EE8E7957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528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790143-18C1-F376-92D4-33AD1D9F8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</a:rPr>
              <a:t>Preferenční kritéria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E5B73B-F00B-5343-1395-6A1A09475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DM Sans"/>
              </a:rPr>
              <a:t>Sídlo žadatele a místo realizace projektu je v území MAS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300" dirty="0">
                <a:latin typeface="DM Sans"/>
              </a:rPr>
              <a:t>ANO 10 b. / NE 0 b. </a:t>
            </a:r>
          </a:p>
          <a:p>
            <a:r>
              <a:rPr lang="cs-CZ" dirty="0">
                <a:latin typeface="DM Sans"/>
              </a:rPr>
              <a:t>Velikost žadatele dle počtu zaměstnanců (HPP): 	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300" dirty="0">
                <a:latin typeface="DM Sans"/>
              </a:rPr>
              <a:t>do 5 zaměstnanců - 10 b. </a:t>
            </a:r>
            <a:endParaRPr lang="cs-CZ" sz="2300" dirty="0">
              <a:latin typeface="DM Sans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300" dirty="0">
                <a:latin typeface="DM Sans"/>
              </a:rPr>
              <a:t>6 až 10 zaměstnanců - 5 b. </a:t>
            </a:r>
            <a:endParaRPr lang="cs-CZ" sz="2300" b="1" dirty="0">
              <a:latin typeface="DM Sans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300" dirty="0">
                <a:latin typeface="DM Sans"/>
              </a:rPr>
              <a:t>více jak 10 zaměstnanců - 0 b</a:t>
            </a:r>
            <a:endParaRPr lang="cs-CZ" sz="2300" b="1" dirty="0">
              <a:latin typeface="DM Sans"/>
            </a:endParaRPr>
          </a:p>
          <a:p>
            <a:r>
              <a:rPr lang="cs-CZ" dirty="0">
                <a:latin typeface="DM Sans"/>
              </a:rPr>
              <a:t>Projekt zahrnuje využití stávající stavby</a:t>
            </a:r>
          </a:p>
          <a:p>
            <a:pPr marL="457200" lvl="1" indent="0">
              <a:buNone/>
            </a:pPr>
            <a:r>
              <a:rPr lang="cs-CZ" sz="2300" dirty="0">
                <a:latin typeface="DM Sans"/>
              </a:rPr>
              <a:t>- předmětem projektu jsou stavební úpravy stávající stavby, přičemž jejich rozsah činní min. 80% celkových výdajů.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300" dirty="0">
                <a:latin typeface="DM Sans"/>
              </a:rPr>
              <a:t>	ANO 10 b. / NE 0 b. </a:t>
            </a:r>
          </a:p>
          <a:p>
            <a:endParaRPr lang="cs-CZ" dirty="0">
              <a:latin typeface="DM Sans"/>
            </a:endParaRPr>
          </a:p>
          <a:p>
            <a:pPr marL="457200" lvl="1" indent="0">
              <a:buNone/>
            </a:pPr>
            <a:endParaRPr lang="cs-CZ" dirty="0">
              <a:latin typeface="DM San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700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1EA64-8F95-E20D-BC70-AB3995A3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</a:rPr>
              <a:t>Postup administrace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369D28-2DEC-7F8C-EFF4-7CCB573BD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Bublinový popisek: se šipkou doprava 3">
            <a:extLst>
              <a:ext uri="{FF2B5EF4-FFF2-40B4-BE49-F238E27FC236}">
                <a16:creationId xmlns:a16="http://schemas.microsoft.com/office/drawing/2014/main" id="{30334344-EDDD-9C4D-D2EA-7F4A337553D8}"/>
              </a:ext>
            </a:extLst>
          </p:cNvPr>
          <p:cNvSpPr/>
          <p:nvPr/>
        </p:nvSpPr>
        <p:spPr>
          <a:xfrm>
            <a:off x="268789" y="1785945"/>
            <a:ext cx="205662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Registrace subjektu v </a:t>
            </a:r>
            <a:r>
              <a:rPr lang="cs-CZ" sz="1600" dirty="0">
                <a:latin typeface="DM Sans" pitchFamily="2" charset="-18"/>
                <a:hlinkClick r:id="rId2"/>
              </a:rPr>
              <a:t>Portálu Farmáře</a:t>
            </a:r>
            <a:endParaRPr lang="cs-CZ" sz="1600" dirty="0">
              <a:latin typeface="DM Sans" pitchFamily="2" charset="-18"/>
            </a:endParaRP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5" name="Bublinový popisek: se šipkou doprava 4">
            <a:extLst>
              <a:ext uri="{FF2B5EF4-FFF2-40B4-BE49-F238E27FC236}">
                <a16:creationId xmlns:a16="http://schemas.microsoft.com/office/drawing/2014/main" id="{D5DB6116-6F7E-44A1-1F21-9BD8B13F510F}"/>
              </a:ext>
            </a:extLst>
          </p:cNvPr>
          <p:cNvSpPr/>
          <p:nvPr/>
        </p:nvSpPr>
        <p:spPr>
          <a:xfrm>
            <a:off x="2427222" y="1785946"/>
            <a:ext cx="215090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Podání žádosti na MAS Voticko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6" name="Bublinový popisek: se šipkou doprava 5">
            <a:extLst>
              <a:ext uri="{FF2B5EF4-FFF2-40B4-BE49-F238E27FC236}">
                <a16:creationId xmlns:a16="http://schemas.microsoft.com/office/drawing/2014/main" id="{F3011CAD-965C-D304-0F48-FBDC68F55A4C}"/>
              </a:ext>
            </a:extLst>
          </p:cNvPr>
          <p:cNvSpPr/>
          <p:nvPr/>
        </p:nvSpPr>
        <p:spPr>
          <a:xfrm>
            <a:off x="4687659" y="1730367"/>
            <a:ext cx="2279199" cy="188478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9480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MAS Voticko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Kontrola 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Hodnocení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Výběr 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7" name="Bublinový popisek: se šipkou doprava 6">
            <a:extLst>
              <a:ext uri="{FF2B5EF4-FFF2-40B4-BE49-F238E27FC236}">
                <a16:creationId xmlns:a16="http://schemas.microsoft.com/office/drawing/2014/main" id="{C1B16E72-C85E-AEE5-9F4B-9B3668FB783F}"/>
              </a:ext>
            </a:extLst>
          </p:cNvPr>
          <p:cNvSpPr/>
          <p:nvPr/>
        </p:nvSpPr>
        <p:spPr>
          <a:xfrm>
            <a:off x="7059580" y="1725297"/>
            <a:ext cx="2343539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Podání žádosti o dotaci na SZIF včetně všech příloh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9" name="Bublinový popisek: se šipkou doleva 8">
            <a:extLst>
              <a:ext uri="{FF2B5EF4-FFF2-40B4-BE49-F238E27FC236}">
                <a16:creationId xmlns:a16="http://schemas.microsoft.com/office/drawing/2014/main" id="{0AA3D710-CA30-49E8-B03D-7FB299795081}"/>
              </a:ext>
            </a:extLst>
          </p:cNvPr>
          <p:cNvSpPr/>
          <p:nvPr/>
        </p:nvSpPr>
        <p:spPr>
          <a:xfrm>
            <a:off x="8097513" y="4172513"/>
            <a:ext cx="1989364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Dohoda o poskytnutí dotace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10" name="Bublinový popisek: se šipkou doleva 9">
            <a:extLst>
              <a:ext uri="{FF2B5EF4-FFF2-40B4-BE49-F238E27FC236}">
                <a16:creationId xmlns:a16="http://schemas.microsoft.com/office/drawing/2014/main" id="{CBAD5547-5E65-7C3E-3089-DC34EB5801E5}"/>
              </a:ext>
            </a:extLst>
          </p:cNvPr>
          <p:cNvSpPr/>
          <p:nvPr/>
        </p:nvSpPr>
        <p:spPr>
          <a:xfrm>
            <a:off x="5737307" y="4172513"/>
            <a:ext cx="2343539" cy="1884783"/>
          </a:xfrm>
          <a:prstGeom prst="leftArrowCallout">
            <a:avLst/>
          </a:prstGeom>
          <a:gradFill flip="none" rotWithShape="1">
            <a:gsLst>
              <a:gs pos="0">
                <a:srgbClr val="FFC000"/>
              </a:gs>
              <a:gs pos="48000">
                <a:schemeClr val="accent6">
                  <a:lumMod val="40000"/>
                  <a:lumOff val="60000"/>
                </a:schemeClr>
              </a:gs>
              <a:gs pos="100000">
                <a:schemeClr val="accent6"/>
              </a:gs>
            </a:gsLst>
            <a:lin ang="16200000" scaled="1"/>
            <a:tileRect/>
          </a:gra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DM Sans" pitchFamily="2" charset="-18"/>
              </a:rPr>
              <a:t>Žádost o platbu</a:t>
            </a:r>
          </a:p>
          <a:p>
            <a:pPr algn="ctr"/>
            <a:r>
              <a:rPr lang="cs-CZ" sz="1300" dirty="0">
                <a:latin typeface="DM Sans" pitchFamily="2" charset="-18"/>
              </a:rPr>
              <a:t>- nutné mít podepsané MAS Voticko</a:t>
            </a:r>
          </a:p>
          <a:p>
            <a:pPr algn="ctr"/>
            <a:endParaRPr lang="cs-CZ" dirty="0">
              <a:latin typeface="DM Sans" pitchFamily="2" charset="-18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22814B27-DB26-A22D-6E98-F3AB30607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12" name="Bublinový popisek: se šipkou doleva 11">
            <a:extLst>
              <a:ext uri="{FF2B5EF4-FFF2-40B4-BE49-F238E27FC236}">
                <a16:creationId xmlns:a16="http://schemas.microsoft.com/office/drawing/2014/main" id="{4C441A7E-02C0-3D3E-46F2-A48FB755FA1F}"/>
              </a:ext>
            </a:extLst>
          </p:cNvPr>
          <p:cNvSpPr/>
          <p:nvPr/>
        </p:nvSpPr>
        <p:spPr>
          <a:xfrm>
            <a:off x="1866653" y="4172513"/>
            <a:ext cx="1989364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Proplacení dotace od SZIF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D40BB2BE-BEFF-6927-7CD4-4A50675A41D7}"/>
              </a:ext>
            </a:extLst>
          </p:cNvPr>
          <p:cNvSpPr/>
          <p:nvPr/>
        </p:nvSpPr>
        <p:spPr>
          <a:xfrm>
            <a:off x="252117" y="4426082"/>
            <a:ext cx="1698558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100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✓</a:t>
            </a:r>
          </a:p>
        </p:txBody>
      </p:sp>
      <p:sp>
        <p:nvSpPr>
          <p:cNvPr id="23" name="Šipka: zahnutá dolů 22">
            <a:extLst>
              <a:ext uri="{FF2B5EF4-FFF2-40B4-BE49-F238E27FC236}">
                <a16:creationId xmlns:a16="http://schemas.microsoft.com/office/drawing/2014/main" id="{57995715-C74D-BD06-761E-1E91EAA67053}"/>
              </a:ext>
            </a:extLst>
          </p:cNvPr>
          <p:cNvSpPr/>
          <p:nvPr/>
        </p:nvSpPr>
        <p:spPr>
          <a:xfrm rot="5217750">
            <a:off x="9293138" y="2932566"/>
            <a:ext cx="3416225" cy="2137457"/>
          </a:xfrm>
          <a:prstGeom prst="curvedDownArrow">
            <a:avLst>
              <a:gd name="adj1" fmla="val 13959"/>
              <a:gd name="adj2" fmla="val 5742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Bublinový popisek: se šipkou doprava 7">
            <a:extLst>
              <a:ext uri="{FF2B5EF4-FFF2-40B4-BE49-F238E27FC236}">
                <a16:creationId xmlns:a16="http://schemas.microsoft.com/office/drawing/2014/main" id="{8465175A-39C0-DF14-5AC6-BF053E5F8A98}"/>
              </a:ext>
            </a:extLst>
          </p:cNvPr>
          <p:cNvSpPr/>
          <p:nvPr/>
        </p:nvSpPr>
        <p:spPr>
          <a:xfrm>
            <a:off x="9495841" y="1725296"/>
            <a:ext cx="195068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Výběr dodavatele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25" name="Obdélník: s odříznutými horními rohy 24">
            <a:extLst>
              <a:ext uri="{FF2B5EF4-FFF2-40B4-BE49-F238E27FC236}">
                <a16:creationId xmlns:a16="http://schemas.microsoft.com/office/drawing/2014/main" id="{30A80746-829E-F637-A4DF-3DB5EFBC36DA}"/>
              </a:ext>
            </a:extLst>
          </p:cNvPr>
          <p:cNvSpPr/>
          <p:nvPr/>
        </p:nvSpPr>
        <p:spPr>
          <a:xfrm>
            <a:off x="101857" y="6314746"/>
            <a:ext cx="4497356" cy="423464"/>
          </a:xfrm>
          <a:prstGeom prst="snip2Same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Monitorovací zprávy k 31.7. po dobu 5 let</a:t>
            </a:r>
          </a:p>
        </p:txBody>
      </p:sp>
      <p:sp>
        <p:nvSpPr>
          <p:cNvPr id="28" name="Obdélník: s odříznutými horními rohy 27">
            <a:extLst>
              <a:ext uri="{FF2B5EF4-FFF2-40B4-BE49-F238E27FC236}">
                <a16:creationId xmlns:a16="http://schemas.microsoft.com/office/drawing/2014/main" id="{236BD96B-C131-33B1-E4A0-D09586DF90F3}"/>
              </a:ext>
            </a:extLst>
          </p:cNvPr>
          <p:cNvSpPr/>
          <p:nvPr/>
        </p:nvSpPr>
        <p:spPr>
          <a:xfrm>
            <a:off x="2460610" y="3219061"/>
            <a:ext cx="1366106" cy="391018"/>
          </a:xfrm>
          <a:prstGeom prst="snip2SameRect">
            <a:avLst>
              <a:gd name="adj1" fmla="val 17659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do 15. 09. 2025</a:t>
            </a:r>
          </a:p>
        </p:txBody>
      </p:sp>
      <p:sp>
        <p:nvSpPr>
          <p:cNvPr id="29" name="Obdélník: s odříznutými horními rohy 28">
            <a:extLst>
              <a:ext uri="{FF2B5EF4-FFF2-40B4-BE49-F238E27FC236}">
                <a16:creationId xmlns:a16="http://schemas.microsoft.com/office/drawing/2014/main" id="{ADB5EEC3-3325-3FF2-870D-8E42A187CB2D}"/>
              </a:ext>
            </a:extLst>
          </p:cNvPr>
          <p:cNvSpPr/>
          <p:nvPr/>
        </p:nvSpPr>
        <p:spPr>
          <a:xfrm>
            <a:off x="7116540" y="3219061"/>
            <a:ext cx="1419123" cy="365666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do 15. 12. 2025</a:t>
            </a:r>
          </a:p>
        </p:txBody>
      </p:sp>
      <p:sp>
        <p:nvSpPr>
          <p:cNvPr id="30" name="Obdélník: s odříznutými horními rohy 29">
            <a:extLst>
              <a:ext uri="{FF2B5EF4-FFF2-40B4-BE49-F238E27FC236}">
                <a16:creationId xmlns:a16="http://schemas.microsoft.com/office/drawing/2014/main" id="{D09455FE-C585-556A-1C39-8766C0E3EEB5}"/>
              </a:ext>
            </a:extLst>
          </p:cNvPr>
          <p:cNvSpPr/>
          <p:nvPr/>
        </p:nvSpPr>
        <p:spPr>
          <a:xfrm>
            <a:off x="4794474" y="3187959"/>
            <a:ext cx="1268963" cy="391018"/>
          </a:xfrm>
          <a:prstGeom prst="snip2Same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200" dirty="0">
              <a:latin typeface="DM Sans" pitchFamily="2" charset="-18"/>
            </a:endParaRPr>
          </a:p>
        </p:txBody>
      </p:sp>
      <p:sp>
        <p:nvSpPr>
          <p:cNvPr id="31" name="Obdélník: s odříznutými horními rohy 30">
            <a:extLst>
              <a:ext uri="{FF2B5EF4-FFF2-40B4-BE49-F238E27FC236}">
                <a16:creationId xmlns:a16="http://schemas.microsoft.com/office/drawing/2014/main" id="{AFEB2E69-3079-E629-5114-B3481576D48F}"/>
              </a:ext>
            </a:extLst>
          </p:cNvPr>
          <p:cNvSpPr/>
          <p:nvPr/>
        </p:nvSpPr>
        <p:spPr>
          <a:xfrm>
            <a:off x="6713713" y="5568130"/>
            <a:ext cx="1268963" cy="391018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do 24 měsíců</a:t>
            </a:r>
          </a:p>
        </p:txBody>
      </p:sp>
      <p:sp>
        <p:nvSpPr>
          <p:cNvPr id="32" name="Bublinový popisek: se šipkou doleva 31">
            <a:extLst>
              <a:ext uri="{FF2B5EF4-FFF2-40B4-BE49-F238E27FC236}">
                <a16:creationId xmlns:a16="http://schemas.microsoft.com/office/drawing/2014/main" id="{9FC492E5-38BC-C8DD-3E16-9B230FDE5A17}"/>
              </a:ext>
            </a:extLst>
          </p:cNvPr>
          <p:cNvSpPr/>
          <p:nvPr/>
        </p:nvSpPr>
        <p:spPr>
          <a:xfrm>
            <a:off x="3947894" y="4172513"/>
            <a:ext cx="1697536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Kontrola na místě 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24094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FF6A2F6E-41C7-F322-8424-158D95982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7DDA5AE-DD97-C761-1DDD-D2B97209E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cs typeface="Calibri Light"/>
              </a:rPr>
              <a:t>Postup podání </a:t>
            </a:r>
            <a:r>
              <a:rPr lang="cs-CZ" b="1" err="1">
                <a:latin typeface="DM Sans"/>
                <a:cs typeface="Calibri Light"/>
              </a:rPr>
              <a:t>ŽoD</a:t>
            </a:r>
            <a:r>
              <a:rPr lang="cs-CZ" b="1">
                <a:latin typeface="DM Sans"/>
                <a:cs typeface="Calibri Light"/>
              </a:rPr>
              <a:t> na MAS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627666-3229-8A9F-E6DA-0A6E51485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 dirty="0">
                <a:latin typeface="DM Sans"/>
                <a:cs typeface="Calibri" panose="020F0502020204030204"/>
              </a:rPr>
              <a:t>Žadatel podává žádost prostřednictvím vlastního účtu na Portálu farmáře i s přílohami </a:t>
            </a:r>
            <a:endParaRPr lang="cs-CZ" dirty="0">
              <a:latin typeface="DM Sans"/>
              <a:cs typeface="Calibri" panose="020F0502020204030204"/>
            </a:endParaRPr>
          </a:p>
          <a:p>
            <a:r>
              <a:rPr lang="cs-CZ" sz="2000" b="1" dirty="0">
                <a:latin typeface="DM Sans"/>
                <a:cs typeface="Calibri" panose="020F0502020204030204"/>
              </a:rPr>
              <a:t>Za datum </a:t>
            </a:r>
            <a:r>
              <a:rPr lang="cs-CZ" sz="2000" dirty="0">
                <a:latin typeface="DM Sans"/>
                <a:cs typeface="Calibri" panose="020F0502020204030204"/>
              </a:rPr>
              <a:t>podání Žádosti o dotaci na MAS se považuje datum podání </a:t>
            </a:r>
            <a:r>
              <a:rPr lang="cs-CZ" sz="2000" b="1" dirty="0">
                <a:latin typeface="DM Sans"/>
                <a:cs typeface="Calibri" panose="020F0502020204030204"/>
              </a:rPr>
              <a:t>Žádosti o dotaci přes Portál farmáře</a:t>
            </a:r>
            <a:endParaRPr lang="cs-CZ" sz="2000" dirty="0">
              <a:latin typeface="DM Sans"/>
              <a:cs typeface="Calibri" panose="020F0502020204030204"/>
            </a:endParaRPr>
          </a:p>
          <a:p>
            <a:r>
              <a:rPr lang="cs-CZ" sz="2000" dirty="0">
                <a:latin typeface="DM Sans"/>
                <a:cs typeface="Calibri" panose="020F0502020204030204"/>
              </a:rPr>
              <a:t>Po předložení žádosti provedou pracovníci MAS administrativní kontrolu</a:t>
            </a:r>
            <a:endParaRPr lang="cs-CZ" sz="2000" b="1" dirty="0">
              <a:latin typeface="DM Sans"/>
              <a:cs typeface="Calibri"/>
            </a:endParaRPr>
          </a:p>
          <a:p>
            <a:r>
              <a:rPr lang="cs-CZ" sz="2000" dirty="0">
                <a:latin typeface="DM Sans"/>
                <a:cs typeface="Calibri" panose="020F0502020204030204"/>
              </a:rPr>
              <a:t>Žádost o dotaci může být na základě písemných podkladů dodaných žadatelem upravována/doplňována i MAS</a:t>
            </a:r>
            <a:endParaRPr lang="cs-CZ" dirty="0">
              <a:latin typeface="DM Sans"/>
              <a:cs typeface="Calibri" panose="020F0502020204030204"/>
            </a:endParaRPr>
          </a:p>
          <a:p>
            <a:r>
              <a:rPr lang="cs-CZ" sz="2000" dirty="0">
                <a:latin typeface="DM Sans"/>
                <a:cs typeface="Calibri" panose="020F0502020204030204"/>
              </a:rPr>
              <a:t>v případě potřeby může MAS vyzvat žadatele písemnou formou k doplnění chybějících podkladů či informací</a:t>
            </a:r>
            <a:endParaRPr lang="cs-CZ" dirty="0">
              <a:latin typeface="DM Sans"/>
              <a:cs typeface="Calibri"/>
            </a:endParaRPr>
          </a:p>
          <a:p>
            <a:r>
              <a:rPr lang="cs-CZ" sz="2000" dirty="0">
                <a:latin typeface="DM Sans"/>
                <a:cs typeface="Calibri"/>
              </a:rPr>
              <a:t>MAS provede výběr projektů - informuje všechny žadatele do 5 dnů od schválení finálního výběru projektů</a:t>
            </a:r>
          </a:p>
          <a:p>
            <a:r>
              <a:rPr lang="cs-CZ" sz="1900" dirty="0">
                <a:latin typeface="DM Sans"/>
                <a:cs typeface="Calibri" panose="020F0502020204030204"/>
              </a:rPr>
              <a:t>Žadatel vybraného projektu následně finalizuje v úzké spolupráci s MAS  svoji žádost o dotaci včetně povinných příloh</a:t>
            </a:r>
            <a:endParaRPr lang="cs-CZ" sz="2000" dirty="0">
              <a:latin typeface="DM Sans"/>
              <a:cs typeface="Calibri" panose="020F0502020204030204"/>
            </a:endParaRPr>
          </a:p>
          <a:p>
            <a:pPr marL="0" indent="0">
              <a:buNone/>
            </a:pPr>
            <a:endParaRPr lang="cs-CZ" sz="2000" dirty="0">
              <a:cs typeface="Calibri" panose="020F0502020204030204"/>
            </a:endParaRPr>
          </a:p>
          <a:p>
            <a:endParaRPr lang="cs-CZ" dirty="0">
              <a:cs typeface="Calibri" panose="020F0502020204030204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CE2B061-DC57-E984-5FB9-D1CD8AE80D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8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AF64C-304B-9AA2-3302-6BFF17416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cs typeface="Calibri Light"/>
              </a:rPr>
              <a:t>Podání Žádosti o dotaci na RO SZIF</a:t>
            </a:r>
            <a:endParaRPr lang="cs-CZ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A1EFE6-CF68-EF1D-C628-92AAF18F6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200" dirty="0">
                <a:latin typeface="DM Sans"/>
                <a:ea typeface="+mn-lt"/>
                <a:cs typeface="+mn-lt"/>
              </a:rPr>
              <a:t>MAS formulář </a:t>
            </a:r>
            <a:r>
              <a:rPr lang="cs-CZ" sz="2200" dirty="0" err="1">
                <a:latin typeface="DM Sans"/>
                <a:ea typeface="+mn-lt"/>
                <a:cs typeface="+mn-lt"/>
              </a:rPr>
              <a:t>ŽoD</a:t>
            </a:r>
            <a:r>
              <a:rPr lang="cs-CZ" sz="2200" dirty="0">
                <a:latin typeface="DM Sans"/>
                <a:ea typeface="+mn-lt"/>
                <a:cs typeface="+mn-lt"/>
              </a:rPr>
              <a:t> elektronicky podepíše a včetně příloh postoupí vybranému žadateli přes PF na podání RO SZIF minimálně tři dny před termínem </a:t>
            </a:r>
            <a:r>
              <a:rPr lang="cs-CZ" sz="2200" b="1" dirty="0">
                <a:latin typeface="DM Sans"/>
                <a:ea typeface="+mn-lt"/>
                <a:cs typeface="+mn-lt"/>
              </a:rPr>
              <a:t> registrace na RO SZIF stanoveného ve výzvě MAS</a:t>
            </a:r>
            <a:r>
              <a:rPr lang="cs-CZ" sz="2200" dirty="0">
                <a:latin typeface="DM Sans"/>
                <a:ea typeface="+mn-lt"/>
                <a:cs typeface="+mn-lt"/>
              </a:rPr>
              <a:t>.</a:t>
            </a:r>
          </a:p>
          <a:p>
            <a:r>
              <a:rPr lang="cs-CZ" sz="2200" dirty="0">
                <a:latin typeface="DM Sans"/>
                <a:ea typeface="+mn-lt"/>
                <a:cs typeface="+mn-lt"/>
              </a:rPr>
              <a:t>O podání </a:t>
            </a:r>
            <a:r>
              <a:rPr lang="cs-CZ" sz="2200" dirty="0" err="1">
                <a:latin typeface="DM Sans"/>
                <a:ea typeface="+mn-lt"/>
                <a:cs typeface="+mn-lt"/>
              </a:rPr>
              <a:t>ŽoD</a:t>
            </a:r>
            <a:r>
              <a:rPr lang="cs-CZ" sz="2200" dirty="0">
                <a:latin typeface="DM Sans"/>
                <a:ea typeface="+mn-lt"/>
                <a:cs typeface="+mn-lt"/>
              </a:rPr>
              <a:t> na RO SZIF bude žadatel informován prostřednictvím PF SZIF nejpozději do 14 kalendářních dnů od finálního termínu registrace na RO SZIF </a:t>
            </a:r>
          </a:p>
          <a:p>
            <a:r>
              <a:rPr lang="cs-CZ" sz="2200" dirty="0">
                <a:latin typeface="DM Sans"/>
              </a:rPr>
              <a:t>SZIF provede administrativní kontrolu, kontrolu přijatelnosti a kontrolu dokumentace.  </a:t>
            </a:r>
          </a:p>
          <a:p>
            <a:r>
              <a:rPr lang="cs-CZ" sz="2200" dirty="0">
                <a:latin typeface="DM Sans"/>
              </a:rPr>
              <a:t>Při nedostatcích vyzve SZIF  k jejich odstranění do 21 kalendářních dnů </a:t>
            </a:r>
          </a:p>
          <a:p>
            <a:r>
              <a:rPr lang="cs-CZ" sz="2200" dirty="0">
                <a:latin typeface="DM Sans"/>
                <a:ea typeface="+mn-lt"/>
                <a:cs typeface="+mn-lt"/>
              </a:rPr>
              <a:t>Pokud je projekt schválen k poskytnutí dotace ze SZP, je žadatel vyzván prostřednictvím Portálu farmáře </a:t>
            </a:r>
            <a:r>
              <a:rPr lang="cs-CZ" sz="2200" b="1" dirty="0">
                <a:latin typeface="DM Sans"/>
                <a:ea typeface="+mn-lt"/>
                <a:cs typeface="+mn-lt"/>
              </a:rPr>
              <a:t>k podpisu Dohody. </a:t>
            </a:r>
            <a:endParaRPr lang="cs-CZ" sz="2200" b="1" dirty="0">
              <a:latin typeface="DM Sans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24A2506-FEF1-E8D3-A6B4-958835951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58FA06-ABC5-78E7-A4CC-2154866E2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26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9EFA4-D143-49D3-82C4-2B48805AF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900" b="1">
                <a:latin typeface="DM Sans"/>
              </a:rPr>
              <a:t>Přístup do Portálu Farmáře</a:t>
            </a:r>
            <a:r>
              <a:rPr lang="cs-CZ" sz="4000" b="1">
                <a:latin typeface="DM Sans"/>
              </a:rPr>
              <a:t> </a:t>
            </a:r>
            <a:br>
              <a:rPr lang="cs-CZ" b="1">
                <a:latin typeface="DM Sans" pitchFamily="2" charset="-18"/>
              </a:rPr>
            </a:br>
            <a:endParaRPr lang="cs-CZ">
              <a:latin typeface="DM Sans" pitchFamily="2" charset="-18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3E6B1A-1697-2C2F-4E81-2664DFBE1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183495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dirty="0">
                <a:latin typeface="DM Sans"/>
              </a:rPr>
              <a:t>Přístup do Portálu farmáře: </a:t>
            </a:r>
            <a:endParaRPr lang="cs-CZ" dirty="0">
              <a:latin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000" dirty="0">
                <a:latin typeface="DM Sans"/>
              </a:rPr>
              <a:t>prostřednictvím datové schránky žadatele o dotaci</a:t>
            </a:r>
            <a:endParaRPr lang="cs-CZ" dirty="0">
              <a:latin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000" dirty="0">
                <a:latin typeface="DM Sans"/>
              </a:rPr>
              <a:t>e-Podatelny s elektronickým podpisem žadatele</a:t>
            </a:r>
            <a:endParaRPr lang="cs-CZ" sz="2000" dirty="0">
              <a:latin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Žadatel si vytiskne </a:t>
            </a:r>
            <a:r>
              <a:rPr lang="cs-CZ" sz="2400" dirty="0">
                <a:latin typeface="DM Sans"/>
                <a:hlinkClick r:id="rId2"/>
              </a:rPr>
              <a:t>formulář</a:t>
            </a:r>
            <a:r>
              <a:rPr lang="cs-CZ" sz="2400" dirty="0">
                <a:latin typeface="DM Sans"/>
              </a:rPr>
              <a:t> „Žádost o přístup do portálu do portálu EAGRI a do Portálu farmáře SZIF“ </a:t>
            </a:r>
          </a:p>
          <a:p>
            <a:endParaRPr lang="cs-CZ" sz="2400" dirty="0">
              <a:latin typeface="DM Sans"/>
            </a:endParaRPr>
          </a:p>
          <a:p>
            <a:r>
              <a:rPr lang="cs-CZ" sz="2400" dirty="0">
                <a:latin typeface="DM Sans"/>
              </a:rPr>
              <a:t> Zde je </a:t>
            </a:r>
            <a:r>
              <a:rPr lang="cs-CZ" sz="2400" dirty="0">
                <a:latin typeface="DM Sans"/>
                <a:hlinkClick r:id="rId3"/>
              </a:rPr>
              <a:t>návod</a:t>
            </a:r>
            <a:r>
              <a:rPr lang="cs-CZ" sz="2400" dirty="0">
                <a:latin typeface="DM Sans"/>
              </a:rPr>
              <a:t> přístupu do Portálu farmáře</a:t>
            </a: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0E7A1C-E842-164F-1E04-63DC129C7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C8E6F28-65CA-2DFA-4397-D64321380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263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6FB2E5-78FF-E546-EBE8-C2A86513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Podání </a:t>
            </a:r>
            <a:r>
              <a:rPr lang="cs-CZ" b="1" err="1">
                <a:latin typeface="DM Sans"/>
              </a:rPr>
              <a:t>ŽoD</a:t>
            </a:r>
            <a:r>
              <a:rPr lang="cs-CZ" b="1">
                <a:latin typeface="DM Sans"/>
              </a:rPr>
              <a:t> do Portálu Farmáře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015E84-743E-DB33-56F0-02E9952FC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ea typeface="Calibri"/>
                <a:cs typeface="Calibri"/>
              </a:rPr>
              <a:t>Podrobný návod najdete na našich </a:t>
            </a:r>
            <a:r>
              <a:rPr lang="cs-CZ" dirty="0">
                <a:latin typeface="DM Sans"/>
                <a:ea typeface="Calibri"/>
                <a:cs typeface="Calibri"/>
                <a:hlinkClick r:id="rId2"/>
              </a:rPr>
              <a:t>webových stránkách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37B4D91-0F1A-9BBE-731E-363BF199C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5139141-3055-CCCB-8ABA-38AC0C0FC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37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722E522-1A95-6FE0-AA84-F596BD99E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F38ABDE-ECE9-CF1D-DCC4-BE4E96A4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7365"/>
            <a:ext cx="10515600" cy="1325563"/>
          </a:xfrm>
        </p:spPr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Povinné přílohy - Žádost o dotaci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CDBA58-364E-6C88-871E-32EE6CBA1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376"/>
            <a:ext cx="10515600" cy="435133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just"/>
            <a:r>
              <a:rPr lang="cs-CZ" sz="2700" dirty="0">
                <a:latin typeface="DM Sans"/>
              </a:rPr>
              <a:t>U stavebních výdajů – fotodokumentace před realizací</a:t>
            </a:r>
          </a:p>
          <a:p>
            <a:pPr algn="just"/>
            <a:r>
              <a:rPr lang="cs-CZ" sz="2700" dirty="0">
                <a:latin typeface="DM Sans"/>
              </a:rPr>
              <a:t>U traktoru pro práci v lese – čestné prohlášení výrobce o ochranné konstrukci str. 50 pravidel</a:t>
            </a:r>
            <a:endParaRPr lang="cs-CZ" sz="2700" dirty="0">
              <a:latin typeface="DM Sans"/>
              <a:ea typeface="Calibri" panose="020F0502020204030204"/>
              <a:cs typeface="Calibri" panose="020F0502020204030204"/>
            </a:endParaRPr>
          </a:p>
          <a:p>
            <a:pPr algn="just"/>
            <a:r>
              <a:rPr lang="cs-CZ" sz="2700" dirty="0">
                <a:latin typeface="DM Sans"/>
              </a:rPr>
              <a:t>Povolení stavebního úřadu – platné ke dni podání na RO SZIF</a:t>
            </a:r>
          </a:p>
          <a:p>
            <a:pPr algn="just"/>
            <a:r>
              <a:rPr lang="cs-CZ" sz="2700" dirty="0">
                <a:latin typeface="DM Sans"/>
              </a:rPr>
              <a:t>Projektová dokumentace schválená stavebním úřadem </a:t>
            </a:r>
          </a:p>
          <a:p>
            <a:pPr algn="just"/>
            <a:r>
              <a:rPr lang="cs-CZ" sz="2700" dirty="0">
                <a:latin typeface="DM Sans"/>
              </a:rPr>
              <a:t>Posouzení vlivu záměru na ŽP (dle projektu)</a:t>
            </a:r>
          </a:p>
          <a:p>
            <a:pPr algn="just"/>
            <a:r>
              <a:rPr lang="cs-CZ" sz="2700" dirty="0">
                <a:latin typeface="DM Sans"/>
              </a:rPr>
              <a:t>Prohlášení o zařazení podniku do kategorie mikro, malý nebo střední podnik </a:t>
            </a:r>
          </a:p>
          <a:p>
            <a:pPr algn="just"/>
            <a:r>
              <a:rPr lang="cs-CZ" sz="2700" dirty="0">
                <a:latin typeface="DM Sans"/>
              </a:rPr>
              <a:t>Identifikace příjemců dotace</a:t>
            </a:r>
          </a:p>
          <a:p>
            <a:r>
              <a:rPr lang="cs-CZ" sz="2700" dirty="0">
                <a:ea typeface="Calibri"/>
                <a:cs typeface="Calibri"/>
              </a:rPr>
              <a:t>Dle preferenčních kritérií: </a:t>
            </a:r>
          </a:p>
          <a:p>
            <a:pPr lvl="1"/>
            <a:r>
              <a:rPr lang="cs-CZ" dirty="0">
                <a:ea typeface="Calibri"/>
                <a:cs typeface="Calibri"/>
              </a:rPr>
              <a:t>Výpis z katastru nemovitostí</a:t>
            </a:r>
          </a:p>
          <a:p>
            <a:pPr lvl="1"/>
            <a:r>
              <a:rPr lang="cs-CZ" dirty="0">
                <a:ea typeface="Calibri"/>
                <a:cs typeface="Calibri"/>
              </a:rPr>
              <a:t>Prezenční listina ze semináře</a:t>
            </a:r>
          </a:p>
          <a:p>
            <a:pPr lvl="1"/>
            <a:r>
              <a:rPr lang="cs-CZ" dirty="0">
                <a:ea typeface="Calibri"/>
                <a:cs typeface="Calibri"/>
              </a:rPr>
              <a:t>Výpis z Registru ekologických podnikatelů </a:t>
            </a:r>
          </a:p>
          <a:p>
            <a:pPr lvl="1"/>
            <a:r>
              <a:rPr lang="cs-CZ" dirty="0">
                <a:ea typeface="Calibri"/>
                <a:cs typeface="Calibri"/>
              </a:rPr>
              <a:t>Čestné prohlášení o počtu zaměstnanců anebo výpis o počtu zaměstnanců z ČSSZ </a:t>
            </a:r>
          </a:p>
          <a:p>
            <a:pPr algn="just"/>
            <a:endParaRPr lang="cs-CZ" sz="2400" dirty="0">
              <a:latin typeface="DM Sans"/>
            </a:endParaRPr>
          </a:p>
          <a:p>
            <a:pPr algn="just"/>
            <a:endParaRPr lang="cs-CZ" dirty="0">
              <a:latin typeface="DM Sans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8D7C911-32C9-35EA-7FB7-4C0598D1A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757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ED0454-D366-FA71-19F0-93B69F64E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656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latin typeface="DM Sans"/>
                <a:ea typeface="Calibri" panose="020F0502020204030204" pitchFamily="34" charset="0"/>
                <a:cs typeface="DM Sans" pitchFamily="2" charset="-18"/>
              </a:rPr>
              <a:t>Povinné přílohy - podpis</a:t>
            </a:r>
            <a:r>
              <a:rPr lang="cs-CZ" b="1" dirty="0">
                <a:effectLst/>
                <a:latin typeface="DM Sans"/>
                <a:ea typeface="Calibri" panose="020F0502020204030204" pitchFamily="34" charset="0"/>
                <a:cs typeface="DM Sans" pitchFamily="2" charset="-18"/>
              </a:rPr>
              <a:t> Dohody </a:t>
            </a:r>
            <a:br>
              <a:rPr lang="cs-CZ" sz="44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403071-68F1-CB60-0778-23465C9E7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Dokumentace k výběru dodavatele pokud je stanovena Příručkou pro zadávání zakázek daná pravidly</a:t>
            </a:r>
            <a:r>
              <a:rPr lang="cs-CZ" sz="280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 a dle Seznamu dokumentace k cen. marketingu</a:t>
            </a:r>
            <a:endParaRPr lang="cs-CZ" sz="2800">
              <a:effectLst/>
              <a:latin typeface="DM Sans" pitchFamily="2" charset="-18"/>
              <a:ea typeface="Calibri" panose="020F0502020204030204" pitchFamily="34" charset="0"/>
              <a:cs typeface="DM Sans" pitchFamily="2" charset="-18"/>
            </a:endParaRPr>
          </a:p>
          <a:p>
            <a:r>
              <a:rPr lang="cs-CZ">
                <a:latin typeface="DM Sans" pitchFamily="2" charset="-18"/>
              </a:rPr>
              <a:t>Potvrzení finančního úřadu o bezdlužnosti</a:t>
            </a:r>
          </a:p>
          <a:p>
            <a:r>
              <a:rPr lang="cs-CZ" sz="2800">
                <a:effectLst/>
                <a:latin typeface="DM Sans"/>
                <a:ea typeface="Calibri" panose="020F0502020204030204" pitchFamily="34" charset="0"/>
                <a:cs typeface="DM Sans" pitchFamily="2" charset="-18"/>
              </a:rPr>
              <a:t>Prohlášení o zařazení podniku do kategorie mikro, malý nebo střední podnik</a:t>
            </a:r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A11D978-1B93-5E5D-C138-28B2F2967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2BC4500-CECF-2131-BD35-FF3D4958B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289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6927F-8F43-601E-873B-F610217E6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Obsah semináře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70B77E1-19A3-8927-1FA3-30E422CDA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dirty="0">
                <a:latin typeface="DM Sans"/>
                <a:ea typeface="Calibri Light"/>
                <a:cs typeface="Calibri Light"/>
              </a:rPr>
              <a:t>Základní informace o výzvě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Kritéria přijatelnosti projektu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Další podmínky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Přidaná hodnota</a:t>
            </a:r>
          </a:p>
          <a:p>
            <a:r>
              <a:rPr lang="cs-CZ" dirty="0" err="1">
                <a:latin typeface="DM Sans"/>
                <a:ea typeface="Calibri"/>
                <a:cs typeface="Calibri"/>
              </a:rPr>
              <a:t>Fiche</a:t>
            </a:r>
            <a:r>
              <a:rPr lang="cs-CZ" dirty="0">
                <a:latin typeface="DM Sans"/>
                <a:ea typeface="Calibri"/>
                <a:cs typeface="Calibri"/>
              </a:rPr>
              <a:t> 4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Postup administrace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Přístup do Portálu Farmáře 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Povinné přílohy </a:t>
            </a:r>
            <a:endParaRPr lang="cs-CZ" sz="4000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ea typeface="Calibri"/>
                <a:cs typeface="Calibri"/>
              </a:rPr>
              <a:t>Zadávání zakázek</a:t>
            </a:r>
          </a:p>
          <a:p>
            <a:pPr marL="0" indent="0">
              <a:buNone/>
            </a:pPr>
            <a:br>
              <a:rPr lang="cs-CZ" sz="3600" dirty="0">
                <a:latin typeface="DM Sans"/>
                <a:ea typeface="Calibri"/>
                <a:cs typeface="Calibri"/>
              </a:rPr>
            </a:br>
            <a:endParaRPr lang="cs-CZ" sz="4000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302FF4D-6D8B-47AF-3D68-B0C48F019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348E191-72C5-3B1F-9F0A-75FF2411C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97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3EA456FF-759B-3DDF-68AA-FE616DA0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965A484-F1FB-A7A7-F3E4-4CD26C27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2994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b="1" dirty="0">
                <a:effectLst/>
                <a:latin typeface="DM Sans"/>
                <a:ea typeface="Calibri"/>
                <a:cs typeface="DM Sans" pitchFamily="2" charset="-18"/>
              </a:rPr>
              <a:t>Povinné přílohy </a:t>
            </a:r>
            <a:r>
              <a:rPr lang="cs-CZ" b="1" dirty="0">
                <a:latin typeface="DM Sans"/>
                <a:ea typeface="Calibri"/>
                <a:cs typeface="DM Sans" pitchFamily="2" charset="-18"/>
              </a:rPr>
              <a:t>- Žádost o</a:t>
            </a:r>
            <a:r>
              <a:rPr lang="cs-CZ" sz="4400" b="1" dirty="0">
                <a:effectLst/>
                <a:latin typeface="DM Sans"/>
                <a:ea typeface="Calibri"/>
                <a:cs typeface="DM Sans" pitchFamily="2" charset="-18"/>
              </a:rPr>
              <a:t> platbu </a:t>
            </a:r>
            <a:br>
              <a:rPr lang="cs-CZ" sz="44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F929BA-6B6B-C541-7B58-E7AA6E734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Doklad o vedení BÚ vlastníka dotace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Účetní daňové doklady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Doklad o uhrazení závazku dodavateli (např. výpis z bú)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U nákupu vozidla technický průkaz, pokud bude využíván mimo uzavřený areál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Kolaudační souhlas nebo oznámení 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SÚ 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 užívaní stavby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Soupiska daň. účetních dokladů k výdajům, ze kterých je stanovena dotace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Potvrzení 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FÚ 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 bezdlužnosti – ne starší než 30 dnů k datu předložení Žádosti o platbu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Dokumentace k výběru dodavatele, pokud je stanov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e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na příručkou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Dodatky ke smlouvě s dodavatelem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Fotodokumentace předmětu dotace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Oprávnění k provozování činnosti, která je předmětem projektu 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4C18AE-6B1D-85AD-41E1-757CAC155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303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9F4BD6EA-8D5E-9D57-7DEA-6786F06C5A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79" y="1214422"/>
            <a:ext cx="7404128" cy="4164822"/>
          </a:xfr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FBD5333-9F6B-A880-930B-4F7DFBFE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CD23ADD3-BA9E-9F01-6C09-B7118360C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  <a:ea typeface="Calibri Light"/>
                <a:cs typeface="Calibri Light"/>
              </a:rPr>
              <a:t>Zadávání zakázek - režimy</a:t>
            </a:r>
            <a:endParaRPr lang="cs-CZ" b="1" dirty="0">
              <a:latin typeface="DM Sans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F5E13C0-7C2A-3693-E742-A8D971BA78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944E23E9-A5ED-17A4-24E3-FC8DD133DB5F}"/>
              </a:ext>
            </a:extLst>
          </p:cNvPr>
          <p:cNvSpPr txBox="1"/>
          <p:nvPr/>
        </p:nvSpPr>
        <p:spPr>
          <a:xfrm>
            <a:off x="268254" y="5355611"/>
            <a:ext cx="10515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latin typeface="DM Sans"/>
                <a:ea typeface="+mn-lt"/>
                <a:cs typeface="+mn-lt"/>
              </a:rPr>
              <a:t>Mít k dispozici podklady, jako doklad realizace nákupu za ceny v místě a čase obvyklém</a:t>
            </a:r>
          </a:p>
        </p:txBody>
      </p:sp>
    </p:spTree>
    <p:extLst>
      <p:ext uri="{BB962C8B-B14F-4D97-AF65-F5344CB8AC3E}">
        <p14:creationId xmlns:p14="http://schemas.microsoft.com/office/powerpoint/2010/main" val="2791094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CE487C-3962-3B91-59D6-B7473424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Zadávání zakázek - přímý nákup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5226E-8912-4394-C05C-356F99DFE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147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>
                <a:latin typeface="DM Sans"/>
                <a:ea typeface="+mn-lt"/>
                <a:cs typeface="+mn-lt"/>
              </a:rPr>
              <a:t>Max. do výše 6 mil. Kč bez DPH u dodávek a 18 mil. Kč bez DPH u stavebních prací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Mít k dispozici min. jednu další konkurenční nabídku jako doklad realizace nákupu za ceny v místě a čase obvyklém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V případě přímého nákupu nepřesahujícím 100 tis. Kč bez DPH, lze nahradit smlouvu/objednávku účetním/daňovým dokladem od prodejce z obchodu </a:t>
            </a:r>
            <a:endParaRPr lang="cs-CZ" dirty="0"/>
          </a:p>
          <a:p>
            <a:r>
              <a:rPr lang="cs-CZ" dirty="0">
                <a:latin typeface="DM Sans"/>
                <a:ea typeface="+mn-lt"/>
                <a:cs typeface="+mn-lt"/>
              </a:rPr>
              <a:t>V případě přímého nákupu od 100 tis. Kč do 500 tis. Kč bez DPH se musí doložit smlouvou/objednávkou a účetním/daňovým dokladem 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Přílohy k přímému nákupu - součástí příloh k </a:t>
            </a:r>
            <a:r>
              <a:rPr lang="cs-CZ" dirty="0" err="1">
                <a:latin typeface="DM Sans"/>
                <a:ea typeface="+mn-lt"/>
                <a:cs typeface="+mn-lt"/>
              </a:rPr>
              <a:t>ŽoP</a:t>
            </a:r>
            <a:endParaRPr lang="cs-CZ" dirty="0">
              <a:latin typeface="DM Sans"/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4E297D-8748-F54C-0459-CBCE07ADA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8FAC9F6F-92CA-A962-9DD3-2F5C5A3AD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102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85219A-0943-53C6-CDD8-C616D936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1" y="2483174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latin typeface="DM Sans"/>
                <a:ea typeface="Calibri Light"/>
                <a:cs typeface="Calibri Light"/>
              </a:rPr>
              <a:t>Děkuji za pozornost!</a:t>
            </a:r>
            <a:endParaRPr lang="cs-CZ" b="1" dirty="0">
              <a:latin typeface="DM Sans"/>
              <a:cs typeface="Calibri Ligh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26DF339-00F5-8E9C-5027-CD1E042B4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AD31D38-67E3-A238-7652-4DB24A248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1023"/>
            <a:ext cx="10515600" cy="15659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</a:rPr>
              <a:t>Sandra Šimůnková</a:t>
            </a:r>
          </a:p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  <a:hlinkClick r:id="rId3"/>
              </a:rPr>
              <a:t>Sandra.simunkova@voticko.cz</a:t>
            </a:r>
            <a:endParaRPr lang="cs-CZ" sz="1800" dirty="0">
              <a:latin typeface="DM Sans"/>
              <a:ea typeface="+mn-lt"/>
              <a:cs typeface="+mn-lt"/>
            </a:endParaRPr>
          </a:p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</a:rPr>
              <a:t>+420 723 994 959</a:t>
            </a:r>
            <a:endParaRPr lang="cs-CZ" sz="1800" dirty="0">
              <a:latin typeface="DM Sans"/>
              <a:ea typeface="Calibri"/>
              <a:cs typeface="Calibri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1886CAE-915F-7F92-297D-019697F40A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914" y="26747"/>
            <a:ext cx="5547509" cy="185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45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4C600D-574C-EB3B-634B-8892253A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Základní informace o výzvě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710815-C738-5D00-EDD8-9EEE1BC2B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47213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dirty="0">
                <a:latin typeface="DM Sans"/>
              </a:rPr>
              <a:t>Vyhlášena:		  		   7. 7. 2025</a:t>
            </a:r>
          </a:p>
          <a:p>
            <a:pPr algn="just"/>
            <a:r>
              <a:rPr lang="cs-CZ" dirty="0">
                <a:latin typeface="DM Sans"/>
              </a:rPr>
              <a:t>Příjem žádostí na MAS:        	21. 07. 2025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Ukončení příjmu žádostí:		15. 09. 2025</a:t>
            </a:r>
            <a:endParaRPr lang="cs-CZ" dirty="0">
              <a:solidFill>
                <a:srgbClr val="FF0000"/>
              </a:solidFill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Podání žádostí na RO SZIF:		15. 12. 2025</a:t>
            </a:r>
            <a:endParaRPr lang="cs-CZ" dirty="0">
              <a:solidFill>
                <a:srgbClr val="FF0000"/>
              </a:solidFill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Územní vymezení: 		celé území MAS Voticko, z. s. 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0" indent="0" algn="just">
              <a:buNone/>
            </a:pPr>
            <a:endParaRPr lang="cs-CZ" dirty="0">
              <a:latin typeface="DM Sans"/>
            </a:endParaRPr>
          </a:p>
          <a:p>
            <a:pPr algn="just"/>
            <a:r>
              <a:rPr lang="cs-CZ" sz="2800" b="1" dirty="0">
                <a:latin typeface="DM Sans"/>
              </a:rPr>
              <a:t>Žádosti se přijímají pouze elektronicky přes Portál Farmáře SZIF</a:t>
            </a:r>
            <a:endParaRPr lang="cs-CZ" sz="2800" b="1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latin typeface="DM Sans"/>
            </a:endParaRP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B3F171D-7FF5-75BC-4219-99A5309D5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38D477F5-7316-0FF3-BD3F-E88301E52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3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11D40195-6640-6F39-19A8-D4D0437AE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29508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00CFDFC-41CB-4197-F60F-C3C0E5FF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Kritéria přijatelnosti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53BF81-F886-6BC4-AFE7-6BA4498E2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dirty="0">
                <a:latin typeface="DM Sans"/>
              </a:rPr>
              <a:t>Projekt musí být realizován na území MAS Voticko</a:t>
            </a:r>
          </a:p>
          <a:p>
            <a:r>
              <a:rPr lang="cs-CZ" dirty="0">
                <a:latin typeface="DM Sans"/>
              </a:rPr>
              <a:t>Projekt je v souladu s SCLLD MAS </a:t>
            </a:r>
          </a:p>
          <a:p>
            <a:r>
              <a:rPr lang="cs-CZ" dirty="0">
                <a:latin typeface="DM Sans"/>
              </a:rPr>
              <a:t>Projekt musí být funkční celek – výsledek je provozuschopný, účinný a účelný celek a to bez realizace dalších projektů </a:t>
            </a:r>
          </a:p>
          <a:p>
            <a:r>
              <a:rPr lang="cs-CZ" dirty="0">
                <a:latin typeface="DM Sans"/>
              </a:rPr>
              <a:t>Projekt splňuje účel a rozsah FICHE</a:t>
            </a:r>
          </a:p>
          <a:p>
            <a:r>
              <a:rPr lang="cs-CZ" dirty="0">
                <a:latin typeface="DM Sans"/>
              </a:rPr>
              <a:t>Žadatel musí plnit podmínku finančního zdraví – u způsobilých výdajů vyšší jak 2 mil. </a:t>
            </a:r>
          </a:p>
          <a:p>
            <a:r>
              <a:rPr lang="cs-CZ" dirty="0">
                <a:latin typeface="DM Sans"/>
              </a:rPr>
              <a:t>Projekt splňuje aspekty: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Účelnosti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Potřebnosti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Efektivnosti 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Hospodárnosti 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Proveditelnosti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A69D60E-F11F-FF72-AA5A-E8BA9D8F3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95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F5DCBEA-EF61-9BBB-61A0-6A886E4B8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9CF0AB-930B-D50E-548B-FF50DB84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Další podmínky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F052A1-C3A3-7CDE-19AD-E9EDC6DE7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cs-CZ" sz="2400" dirty="0">
                <a:latin typeface="DM Sans"/>
              </a:rPr>
              <a:t>Žádost obdrží min. počet bodů za preferenční kritéria – 20 b. 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Po podání </a:t>
            </a:r>
            <a:r>
              <a:rPr lang="cs-CZ" sz="2400" dirty="0" err="1">
                <a:latin typeface="DM Sans"/>
              </a:rPr>
              <a:t>ŽoD</a:t>
            </a:r>
            <a:r>
              <a:rPr lang="cs-CZ" sz="2400" dirty="0">
                <a:latin typeface="DM Sans"/>
              </a:rPr>
              <a:t> jsou preferenční kritéria závazná a jakékoliv nesplnění se posuzuje jako nedodržení podmínek.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Režim podpory – čl. 61 ABER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  <a:ea typeface="+mn-lt"/>
                <a:cs typeface="+mn-lt"/>
              </a:rPr>
              <a:t>Dodržení požadavků na </a:t>
            </a:r>
            <a:r>
              <a:rPr lang="cs-CZ" sz="2400" dirty="0">
                <a:latin typeface="DM Sans"/>
                <a:ea typeface="+mn-lt"/>
                <a:cs typeface="+mn-lt"/>
                <a:hlinkClick r:id="rId3"/>
              </a:rPr>
              <a:t>publicitu projektu</a:t>
            </a:r>
            <a:endParaRPr lang="cs-CZ" sz="2400" dirty="0">
              <a:latin typeface="DM Sans"/>
              <a:ea typeface="+mn-lt"/>
              <a:cs typeface="+mn-lt"/>
            </a:endParaRPr>
          </a:p>
          <a:p>
            <a:r>
              <a:rPr lang="cs-CZ" sz="2400" dirty="0">
                <a:latin typeface="DM Sans"/>
              </a:rPr>
              <a:t>Místem realizace projektu se rozumí místo, kde jsou umístěny všechny předměty projektu. V případě, že je umístěn na více místech, žadatel uvede všechna místa realizace projektu. </a:t>
            </a:r>
          </a:p>
          <a:p>
            <a:r>
              <a:rPr lang="cs-CZ" sz="2400" dirty="0">
                <a:latin typeface="DM Sans"/>
              </a:rPr>
              <a:t>Splnění kategorie podniku od podání Žádosti na SZIF do podpisu Dohody o poskytnutí dotace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pPr algn="just"/>
            <a:r>
              <a:rPr lang="cs-CZ" sz="2400" dirty="0">
                <a:latin typeface="DM Sans"/>
              </a:rPr>
              <a:t>Vznik výdajů (vystavení objednávky nebo uzavření smlouvy)</a:t>
            </a:r>
            <a:r>
              <a:rPr lang="cs-CZ" sz="2400" b="1" dirty="0">
                <a:latin typeface="DM Sans"/>
              </a:rPr>
              <a:t> nejdříve ke dni podání </a:t>
            </a:r>
            <a:r>
              <a:rPr lang="cs-CZ" sz="2400" b="1" dirty="0" err="1">
                <a:latin typeface="DM Sans"/>
              </a:rPr>
              <a:t>ŽoD</a:t>
            </a:r>
            <a:r>
              <a:rPr lang="cs-CZ" sz="2400" b="1" dirty="0">
                <a:latin typeface="DM Sans"/>
              </a:rPr>
              <a:t> na MAS</a:t>
            </a:r>
            <a:r>
              <a:rPr lang="cs-CZ" sz="2400" dirty="0">
                <a:latin typeface="DM Sans"/>
              </a:rPr>
              <a:t>, uhrazeny nejpozději do data předložení žádosti o platbu.</a:t>
            </a:r>
          </a:p>
          <a:p>
            <a:pPr algn="just"/>
            <a:r>
              <a:rPr lang="pl-PL" sz="2400" dirty="0">
                <a:latin typeface="DM Sans"/>
              </a:rPr>
              <a:t>Realizace projektu a podání žádosti o platbu max. 24 měsíců od podpisu Dohody.</a:t>
            </a:r>
          </a:p>
          <a:p>
            <a:endParaRPr lang="cs-CZ" dirty="0">
              <a:latin typeface="DM Sans"/>
            </a:endParaRPr>
          </a:p>
          <a:p>
            <a:endParaRPr lang="cs-CZ" dirty="0"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41072B-32DA-C58A-4C77-8B5F66C41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797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ECC2024C-5B66-CA50-4C39-B2EFCAF99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6346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9B3BD72-AF51-B57F-5B2D-CFAFA2BD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Další podmínky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0A3731-0E75-3626-7F59-5512131C4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sz="2200" dirty="0">
                <a:latin typeface="DM Sans"/>
              </a:rPr>
              <a:t>Vázanost projektu na účel je 5 let</a:t>
            </a:r>
            <a:r>
              <a:rPr lang="cs-CZ" sz="2200" b="1" dirty="0">
                <a:latin typeface="DM Sans"/>
              </a:rPr>
              <a:t> </a:t>
            </a:r>
            <a:r>
              <a:rPr lang="cs-CZ" sz="2200" dirty="0">
                <a:latin typeface="DM Sans"/>
              </a:rPr>
              <a:t>od převedení dotace na účet příjemce dotace.</a:t>
            </a:r>
            <a:endParaRPr lang="pl-PL" sz="2200" dirty="0">
              <a:latin typeface="DM Sans"/>
            </a:endParaRPr>
          </a:p>
          <a:p>
            <a:pPr algn="just"/>
            <a:r>
              <a:rPr lang="cs-CZ" sz="2200" dirty="0">
                <a:latin typeface="DM Sans"/>
              </a:rPr>
              <a:t>Archivace dokumentů min. 10 let od proplacení dotace.</a:t>
            </a:r>
          </a:p>
          <a:p>
            <a:pPr algn="just"/>
            <a:r>
              <a:rPr lang="cs-CZ" sz="2200" dirty="0">
                <a:latin typeface="DM Sans"/>
              </a:rPr>
              <a:t>Žadatel musí mít uspořádány právní vztahy k nemovitostem, na kterých budou realizované stavební výdaje nebo do kterých budou umístěny podpořené stroje, technologie nebo vybavení, dle specifických podmínek Pravidel od data podání </a:t>
            </a:r>
            <a:r>
              <a:rPr lang="cs-CZ" sz="2200" dirty="0" err="1">
                <a:latin typeface="DM Sans"/>
              </a:rPr>
              <a:t>ŽoP</a:t>
            </a:r>
            <a:r>
              <a:rPr lang="cs-CZ" sz="2200" dirty="0">
                <a:latin typeface="DM Sans"/>
              </a:rPr>
              <a:t> na MAS do konce lhůty vázanosti projektu na účel. Viz str. 31/b. 5</a:t>
            </a:r>
            <a:endParaRPr lang="cs-CZ" dirty="0">
              <a:cs typeface="Calibri" panose="020F0502020204030204"/>
            </a:endParaRPr>
          </a:p>
          <a:p>
            <a:r>
              <a:rPr lang="cs-CZ" sz="2200" dirty="0">
                <a:latin typeface="DM Sans"/>
              </a:rPr>
              <a:t>Za danou FICHI v dané Výzvě MAS, pouze jednu </a:t>
            </a:r>
            <a:r>
              <a:rPr lang="cs-CZ" sz="2200" dirty="0" err="1">
                <a:latin typeface="DM Sans"/>
              </a:rPr>
              <a:t>ŽoD</a:t>
            </a:r>
            <a:r>
              <a:rPr lang="cs-CZ" sz="2200" dirty="0">
                <a:latin typeface="DM Sans"/>
              </a:rPr>
              <a:t> od konkrétního žadatele. </a:t>
            </a:r>
          </a:p>
          <a:p>
            <a:r>
              <a:rPr lang="cs-CZ" sz="2200" dirty="0">
                <a:latin typeface="DM Sans"/>
              </a:rPr>
              <a:t>Přidaná hodnota projektu: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1800" dirty="0">
                <a:latin typeface="DM Sans"/>
              </a:rPr>
              <a:t>Povinné pole ve formuláři </a:t>
            </a:r>
            <a:r>
              <a:rPr lang="cs-CZ" sz="1800" dirty="0" err="1">
                <a:latin typeface="DM Sans"/>
              </a:rPr>
              <a:t>ŽoD</a:t>
            </a:r>
            <a:endParaRPr lang="cs-CZ" sz="1800" dirty="0">
              <a:latin typeface="DM Sans"/>
            </a:endParaRP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1800" dirty="0">
                <a:latin typeface="DM Sans"/>
              </a:rPr>
              <a:t>musí být konkretizovaná a doložitelná při </a:t>
            </a:r>
            <a:r>
              <a:rPr lang="cs-CZ" sz="1800" dirty="0" err="1">
                <a:latin typeface="DM Sans"/>
              </a:rPr>
              <a:t>ŽoP</a:t>
            </a:r>
            <a:endParaRPr lang="cs-CZ" sz="1800" dirty="0">
              <a:latin typeface="DM Sans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C5C7712-0C3E-CAF4-69E6-CECA410A95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5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F81E5C6-65D7-CD56-8FC9-F34833CEB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E6FB9730-50F8-12E0-03EB-52BEE4EEC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Přidaná hodnota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F09DD87-332D-6B97-658F-4A9D4525E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cs-CZ" dirty="0" err="1">
                <a:latin typeface="DM Sans"/>
              </a:rPr>
              <a:t>Prvožadatelé</a:t>
            </a:r>
            <a:r>
              <a:rPr lang="cs-CZ" dirty="0">
                <a:latin typeface="DM Sans"/>
              </a:rPr>
              <a:t>, </a:t>
            </a:r>
            <a:r>
              <a:rPr lang="cs-CZ" dirty="0">
                <a:latin typeface="DM Sans"/>
                <a:ea typeface="+mn-lt"/>
                <a:cs typeface="+mn-lt"/>
              </a:rPr>
              <a:t>kteří by bez pomoci MAS o dotaci nežádali</a:t>
            </a:r>
            <a:endParaRPr lang="cs-CZ" dirty="0">
              <a:latin typeface="DM Sans"/>
            </a:endParaRPr>
          </a:p>
          <a:p>
            <a:r>
              <a:rPr lang="cs-CZ" sz="2600" b="1" dirty="0">
                <a:latin typeface="DM Sans"/>
                <a:cs typeface="Arial"/>
              </a:rPr>
              <a:t>inovativní projekty</a:t>
            </a:r>
            <a:r>
              <a:rPr lang="cs-CZ" sz="2600" dirty="0">
                <a:latin typeface="DM Sans"/>
                <a:cs typeface="Arial"/>
              </a:rPr>
              <a:t>, které přináší nová řešení v místním kontextu</a:t>
            </a:r>
          </a:p>
          <a:p>
            <a:r>
              <a:rPr lang="cs-CZ" dirty="0">
                <a:latin typeface="DM Sans"/>
              </a:rPr>
              <a:t>Projekt přispívající ke zlepšení sociálního kapitálu MAS </a:t>
            </a:r>
            <a:endParaRPr lang="cs-CZ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cs typeface="Arial"/>
              </a:rPr>
              <a:t>Projekt má PH, pokud přináší pro území MAS efekty, které by nepřinesl, pokud by byl realizován z jiných zdrojů</a:t>
            </a:r>
          </a:p>
          <a:p>
            <a:r>
              <a:rPr lang="cs-CZ" dirty="0">
                <a:latin typeface="DM Sans"/>
              </a:rPr>
              <a:t>Multifunkční projekt – kombinace více aktivit podpory </a:t>
            </a:r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</a:endParaRPr>
          </a:p>
          <a:p>
            <a:r>
              <a:rPr lang="cs-CZ" dirty="0">
                <a:latin typeface="DM Sans"/>
              </a:rPr>
              <a:t>Inovativnost projektu dle strategie: 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obnovením a/nebo rozšířením nabídky výrobků a služeb </a:t>
            </a: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zlepšením procesu výroby a poskytováním služeb </a:t>
            </a: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zavedením pokrokových metod řízení, komunikace a propagace </a:t>
            </a: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zavedením změn v organizační struktuře nebo ve strategické orientaci činnosti žadatele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A0FF9587-9FF6-51DD-4D85-3BA63D5667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6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1371365A-1985-0A31-5F76-66C374999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D81CFF9E-2CE7-F56C-1F89-072C47017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>
                <a:solidFill>
                  <a:srgbClr val="1A1A1A"/>
                </a:solidFill>
                <a:latin typeface="DM Sans"/>
              </a:rPr>
              <a:t>Podporujeme se: podnikání a produkce</a:t>
            </a:r>
            <a:br>
              <a:rPr lang="cs-CZ" b="1">
                <a:latin typeface="DM Sans"/>
              </a:rPr>
            </a:br>
            <a:r>
              <a:rPr lang="cs-CZ" sz="3100" b="1">
                <a:solidFill>
                  <a:srgbClr val="1A1A1A"/>
                </a:solidFill>
                <a:latin typeface="DM Sans"/>
              </a:rPr>
              <a:t>FICHE 4</a:t>
            </a:r>
            <a:endParaRPr lang="cs-CZ" sz="3100">
              <a:ea typeface="Calibri Light"/>
              <a:cs typeface="Calibri Light"/>
            </a:endParaRP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D01CB8A-A21F-D5D8-A5D5-F76D00D67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>
                <a:latin typeface="DM Sans"/>
              </a:rPr>
              <a:t>Žadatel: Malé a střední podniky</a:t>
            </a:r>
          </a:p>
          <a:p>
            <a:pPr algn="just"/>
            <a:r>
              <a:rPr lang="cs-CZ">
                <a:latin typeface="DM Sans"/>
              </a:rPr>
              <a:t>Dotační podpora je stanovena na 50 %</a:t>
            </a:r>
            <a:endParaRPr lang="cs-CZ" sz="1800">
              <a:effectLst/>
              <a:latin typeface="DM Sans"/>
              <a:ea typeface="Calibri" panose="020F0502020204030204" pitchFamily="34" charset="0"/>
              <a:cs typeface="DM Sans" pitchFamily="2" charset="-18"/>
            </a:endParaRPr>
          </a:p>
          <a:p>
            <a:pPr algn="just"/>
            <a:r>
              <a:rPr lang="cs-CZ">
                <a:latin typeface="DM Sans"/>
              </a:rPr>
              <a:t>Min. výše způsobilých výdajů: 200 000 Kč</a:t>
            </a:r>
          </a:p>
          <a:p>
            <a:pPr algn="just"/>
            <a:r>
              <a:rPr lang="cs-CZ">
                <a:latin typeface="DM Sans"/>
              </a:rPr>
              <a:t>Max. výše způsobilých výdajů: 800 000 Kč</a:t>
            </a:r>
            <a:endParaRPr lang="cs-CZ" b="1">
              <a:latin typeface="DM Sans"/>
            </a:endParaRPr>
          </a:p>
          <a:p>
            <a:pPr algn="just"/>
            <a:r>
              <a:rPr lang="cs-CZ">
                <a:latin typeface="DM Sans"/>
              </a:rPr>
              <a:t>Oblast podpory:</a:t>
            </a:r>
          </a:p>
          <a:p>
            <a:pPr lvl="1" algn="just"/>
            <a:r>
              <a:rPr lang="cs-CZ">
                <a:latin typeface="DM Sans"/>
              </a:rPr>
              <a:t>Zemědělské podnikání</a:t>
            </a:r>
          </a:p>
          <a:p>
            <a:pPr lvl="1" algn="just"/>
            <a:r>
              <a:rPr lang="cs-CZ">
                <a:latin typeface="DM Sans"/>
              </a:rPr>
              <a:t>Zpracování a uvádění na trh produktů </a:t>
            </a:r>
          </a:p>
          <a:p>
            <a:pPr lvl="1" algn="just"/>
            <a:r>
              <a:rPr lang="cs-CZ">
                <a:latin typeface="DM Sans"/>
              </a:rPr>
              <a:t>Lesnické podnikání</a:t>
            </a:r>
          </a:p>
          <a:p>
            <a:pPr lvl="1" algn="just"/>
            <a:r>
              <a:rPr lang="cs-CZ">
                <a:latin typeface="DM Sans"/>
              </a:rPr>
              <a:t>Nezemědělské podnikání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endParaRPr lang="cs-CZ"/>
          </a:p>
          <a:p>
            <a:endParaRPr lang="cs-CZ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256355D0-2639-08C0-58B2-71C3ADF201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68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6B79461-D536-D0B9-AB4D-3B1A7490D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err="1">
                <a:latin typeface="DM Sans"/>
                <a:ea typeface="Calibri Light"/>
                <a:cs typeface="Calibri Light"/>
              </a:rPr>
              <a:t>Způsobilé</a:t>
            </a:r>
            <a:r>
              <a:rPr lang="en-US" sz="4400" b="1">
                <a:latin typeface="DM Sans"/>
                <a:ea typeface="Calibri Light"/>
                <a:cs typeface="Calibri Light"/>
              </a:rPr>
              <a:t> </a:t>
            </a:r>
            <a:r>
              <a:rPr lang="en-US" sz="4400" b="1" err="1">
                <a:latin typeface="DM Sans"/>
                <a:ea typeface="Calibri Light"/>
                <a:cs typeface="Calibri Light"/>
              </a:rPr>
              <a:t>výdaje</a:t>
            </a:r>
            <a:endParaRPr lang="en-US" sz="4400" b="1">
              <a:latin typeface="DM Sans"/>
              <a:ea typeface="Calibri Light"/>
              <a:cs typeface="Calibri Light"/>
            </a:endParaRP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9017E312-F852-18EB-E5FB-5D2015626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890939"/>
            <a:ext cx="2465488" cy="42381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DM Sans"/>
                <a:ea typeface="Calibri"/>
                <a:cs typeface="Calibri"/>
              </a:rPr>
              <a:t>Investice</a:t>
            </a:r>
            <a:r>
              <a:rPr lang="cs-CZ" sz="2000" dirty="0">
                <a:latin typeface="DM Sans"/>
                <a:ea typeface="Calibri"/>
                <a:cs typeface="Calibri"/>
              </a:rPr>
              <a:t> -</a:t>
            </a:r>
            <a:r>
              <a:rPr lang="en-US" sz="2000" dirty="0">
                <a:latin typeface="DM Sans"/>
                <a:ea typeface="Calibri"/>
                <a:cs typeface="Calibri"/>
              </a:rPr>
              <a:t> </a:t>
            </a:r>
            <a:r>
              <a:rPr lang="en-US" sz="2000" dirty="0" err="1">
                <a:latin typeface="DM Sans"/>
                <a:ea typeface="Calibri"/>
                <a:cs typeface="Calibri"/>
              </a:rPr>
              <a:t>výdaje</a:t>
            </a:r>
            <a:r>
              <a:rPr lang="en-US" sz="2000" dirty="0">
                <a:latin typeface="DM Sans"/>
                <a:ea typeface="Calibri"/>
                <a:cs typeface="Calibri"/>
              </a:rPr>
              <a:t> </a:t>
            </a:r>
            <a:r>
              <a:rPr lang="cs-CZ" sz="2000" dirty="0">
                <a:latin typeface="DM Sans"/>
                <a:ea typeface="Calibri"/>
                <a:cs typeface="Calibri"/>
              </a:rPr>
              <a:t>na výstavbu nebo zhodnocení nemovitého majetku, nákup nových strojů a vybavení.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sz="2000" dirty="0">
                <a:latin typeface="DM Sans"/>
                <a:ea typeface="Calibri"/>
                <a:cs typeface="Calibri"/>
              </a:rPr>
              <a:t>D</a:t>
            </a:r>
            <a:r>
              <a:rPr lang="en-US" sz="2000" dirty="0" err="1">
                <a:latin typeface="DM Sans"/>
                <a:ea typeface="Calibri"/>
                <a:cs typeface="Calibri"/>
              </a:rPr>
              <a:t>louhodobý</a:t>
            </a:r>
            <a:r>
              <a:rPr lang="en-US" sz="2000" dirty="0">
                <a:latin typeface="DM Sans"/>
                <a:ea typeface="Calibri"/>
                <a:cs typeface="Calibri"/>
              </a:rPr>
              <a:t> </a:t>
            </a:r>
            <a:r>
              <a:rPr lang="en-US" sz="2000" dirty="0" err="1">
                <a:latin typeface="DM Sans"/>
                <a:ea typeface="Calibri"/>
                <a:cs typeface="Calibri"/>
              </a:rPr>
              <a:t>drobný</a:t>
            </a:r>
            <a:r>
              <a:rPr lang="en-US" sz="2000" dirty="0">
                <a:latin typeface="DM Sans"/>
                <a:ea typeface="Calibri"/>
                <a:cs typeface="Calibri"/>
              </a:rPr>
              <a:t> </a:t>
            </a:r>
            <a:r>
              <a:rPr lang="en-US" sz="2000" dirty="0" err="1">
                <a:latin typeface="DM Sans"/>
                <a:ea typeface="Calibri"/>
                <a:cs typeface="Calibri"/>
              </a:rPr>
              <a:t>hmotný</a:t>
            </a:r>
            <a:r>
              <a:rPr lang="en-US" sz="2000" dirty="0">
                <a:latin typeface="DM Sans"/>
                <a:ea typeface="Calibri"/>
                <a:cs typeface="Calibri"/>
              </a:rPr>
              <a:t> </a:t>
            </a:r>
            <a:r>
              <a:rPr lang="en-US" sz="2000" dirty="0" err="1">
                <a:latin typeface="DM Sans"/>
                <a:ea typeface="Calibri"/>
                <a:cs typeface="Calibri"/>
              </a:rPr>
              <a:t>majetek</a:t>
            </a:r>
            <a:endParaRPr lang="en-US" sz="2000" dirty="0">
              <a:latin typeface="DM Sans"/>
              <a:ea typeface="Calibri"/>
              <a:cs typeface="Calibri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CB53DB74-AB9D-E594-27DC-810F86396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0E57423-399B-33CB-8BE6-2FB20BC26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pic>
        <p:nvPicPr>
          <p:cNvPr id="7" name="Zástupný symbol obrázku 6">
            <a:extLst>
              <a:ext uri="{FF2B5EF4-FFF2-40B4-BE49-F238E27FC236}">
                <a16:creationId xmlns:a16="http://schemas.microsoft.com/office/drawing/2014/main" id="{9CD616E3-7407-B2FD-6037-75D4FD5A7D8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t="16507" b="576"/>
          <a:stretch/>
        </p:blipFill>
        <p:spPr>
          <a:xfrm>
            <a:off x="3289386" y="1434642"/>
            <a:ext cx="8064536" cy="470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350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dedf8e-a1ee-4309-a757-8212915731e3">
      <Terms xmlns="http://schemas.microsoft.com/office/infopath/2007/PartnerControls"/>
    </lcf76f155ced4ddcb4097134ff3c332f>
    <TaxCatchAll xmlns="ba42e702-5d39-4a17-9be0-9d54a1211c8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237805EF84674B92FF9666C08B4CB9" ma:contentTypeVersion="10" ma:contentTypeDescription="Create a new document." ma:contentTypeScope="" ma:versionID="26a2c68887363c541c0305058bc39e20">
  <xsd:schema xmlns:xsd="http://www.w3.org/2001/XMLSchema" xmlns:xs="http://www.w3.org/2001/XMLSchema" xmlns:p="http://schemas.microsoft.com/office/2006/metadata/properties" xmlns:ns2="72dedf8e-a1ee-4309-a757-8212915731e3" xmlns:ns3="ba42e702-5d39-4a17-9be0-9d54a1211c82" targetNamespace="http://schemas.microsoft.com/office/2006/metadata/properties" ma:root="true" ma:fieldsID="719641d7513ddb37eca5b7537e789c2d" ns2:_="" ns3:_="">
    <xsd:import namespace="72dedf8e-a1ee-4309-a757-8212915731e3"/>
    <xsd:import namespace="ba42e702-5d39-4a17-9be0-9d54a1211c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edf8e-a1ee-4309-a757-8212915731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4d46bf-2e65-4281-8d3d-4697a70d64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2e702-5d39-4a17-9be0-9d54a1211c8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e824de5-3387-4ee4-b6d8-2a96c00c3444}" ma:internalName="TaxCatchAll" ma:showField="CatchAllData" ma:web="ba42e702-5d39-4a17-9be0-9d54a1211c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57C989-8524-49C2-A924-417A92DD5B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CEB2AF-2999-4FCF-858B-421F133BF638}">
  <ds:schemaRefs>
    <ds:schemaRef ds:uri="72dedf8e-a1ee-4309-a757-8212915731e3"/>
    <ds:schemaRef ds:uri="ba42e702-5d39-4a17-9be0-9d54a1211c82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024CB62-7170-42B2-948E-796AC95573BB}">
  <ds:schemaRefs>
    <ds:schemaRef ds:uri="72dedf8e-a1ee-4309-a757-8212915731e3"/>
    <ds:schemaRef ds:uri="ba42e702-5d39-4a17-9be0-9d54a1211c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1620</Words>
  <Application>Microsoft Office PowerPoint</Application>
  <PresentationFormat>Širokoúhlá obrazovka</PresentationFormat>
  <Paragraphs>199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DM Sans</vt:lpstr>
      <vt:lpstr>Symbol</vt:lpstr>
      <vt:lpstr>Wingdings</vt:lpstr>
      <vt:lpstr>Office Theme</vt:lpstr>
      <vt:lpstr>Prezentace aplikace PowerPoint</vt:lpstr>
      <vt:lpstr>Obsah semináře</vt:lpstr>
      <vt:lpstr>Základní informace o výzvě</vt:lpstr>
      <vt:lpstr>Kritéria přijatelnosti projektu</vt:lpstr>
      <vt:lpstr>Další podmínky</vt:lpstr>
      <vt:lpstr>Další podmínky</vt:lpstr>
      <vt:lpstr>Přidaná hodnota</vt:lpstr>
      <vt:lpstr>Podporujeme se: podnikání a produkce FICHE 4</vt:lpstr>
      <vt:lpstr>Způsobilé výdaje</vt:lpstr>
      <vt:lpstr>Dotaci nelze poskytnout</vt:lpstr>
      <vt:lpstr>Preferenční kritéria </vt:lpstr>
      <vt:lpstr>Preferenční kritéria </vt:lpstr>
      <vt:lpstr>Postup administrace</vt:lpstr>
      <vt:lpstr>Postup podání ŽoD na MAS</vt:lpstr>
      <vt:lpstr>Podání Žádosti o dotaci na RO SZIF</vt:lpstr>
      <vt:lpstr>Přístup do Portálu Farmáře  </vt:lpstr>
      <vt:lpstr>Podání ŽoD do Portálu Farmáře</vt:lpstr>
      <vt:lpstr>Povinné přílohy - Žádost o dotaci</vt:lpstr>
      <vt:lpstr>Povinné přílohy - podpis Dohody  </vt:lpstr>
      <vt:lpstr>Povinné přílohy - Žádost o platbu  </vt:lpstr>
      <vt:lpstr>Zadávání zakázek - režimy</vt:lpstr>
      <vt:lpstr>Zadávání zakázek - přímý nákup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Sandra Šimůnková</dc:creator>
  <cp:lastModifiedBy>Sandra Šimůnková (Voticko)</cp:lastModifiedBy>
  <cp:revision>24</cp:revision>
  <dcterms:created xsi:type="dcterms:W3CDTF">2024-10-03T11:45:30Z</dcterms:created>
  <dcterms:modified xsi:type="dcterms:W3CDTF">2025-07-15T15:41:25Z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0x0101000F237805EF84674B92FF9666C08B4CB9</vt:lpwstr>
  </property>
  <property fmtid="{D5CDD505-2E9C-101B-9397-08002B2CF9AE}" pid="3" name="MediaServiceImageTags">
    <vt:lpwstr/>
  </property>
</Properties>
</file>