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</p:sldMasterIdLst>
  <p:sldIdLst>
    <p:sldId id="257" r:id="rId5"/>
    <p:sldId id="258" r:id="rId6"/>
    <p:sldId id="259" r:id="rId7"/>
    <p:sldId id="260" r:id="rId8"/>
    <p:sldId id="261" r:id="rId9"/>
    <p:sldId id="274" r:id="rId10"/>
    <p:sldId id="262" r:id="rId11"/>
    <p:sldId id="263" r:id="rId12"/>
    <p:sldId id="264" r:id="rId13"/>
    <p:sldId id="265" r:id="rId14"/>
    <p:sldId id="266" r:id="rId15"/>
    <p:sldId id="268" r:id="rId16"/>
    <p:sldId id="293" r:id="rId17"/>
    <p:sldId id="294" r:id="rId18"/>
    <p:sldId id="271" r:id="rId19"/>
    <p:sldId id="269" r:id="rId20"/>
    <p:sldId id="270" r:id="rId21"/>
    <p:sldId id="287" r:id="rId22"/>
    <p:sldId id="289" r:id="rId23"/>
    <p:sldId id="295" r:id="rId24"/>
    <p:sldId id="290" r:id="rId25"/>
    <p:sldId id="292" r:id="rId26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Jitka Poláčková (Voticko)" initials="JP" lastIdx="1" clrIdx="0">
    <p:extLst>
      <p:ext uri="{19B8F6BF-5375-455C-9EA6-DF929625EA0E}">
        <p15:presenceInfo xmlns:p15="http://schemas.microsoft.com/office/powerpoint/2012/main" userId="S::jitka.polackova@voticko.cz::8df95969-0de4-4efd-89a6-cdce38013494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622BD4F-4994-9437-7963-5D36D7969DE5}" v="497" dt="2024-10-07T09:50:06.912"/>
    <p1510:client id="{640F76F7-144F-CCF4-F6DD-A5577B75C50F}" v="301" dt="2024-10-07T16:36:00.929"/>
    <p1510:client id="{6A1C01DC-7F84-170E-51E4-B2008DA2FF2A}" v="23" dt="2024-10-07T10:17:19.622"/>
    <p1510:client id="{8D92CD5E-6186-7127-D3C1-FB2F2FFE8FC9}" v="821" dt="2024-10-07T14:05:49.07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2" d="100"/>
          <a:sy n="82" d="100"/>
        </p:scale>
        <p:origin x="691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microsoft.com/office/2015/10/relationships/revisionInfo" Target="revisionInfo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commentAuthors" Target="commentAuthors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10/9/2024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85818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10/9/2024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86394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10/9/2024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19860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10/9/2024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44551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10/9/2024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34518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10/9/2024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32039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10/9/2024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90654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10/9/2024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48332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10/9/2024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68687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10/9/2024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57820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10/9/2024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02699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dirty="0"/>
              <a:t>10/9/2024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63356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www.szif.cz/irj/portal/pf/pf-uvod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szif.cz/cs/CmDocument?rid=/apa_anon/static/pf/informace_k_pristupu_do_portalu_farmare.pdf" TargetMode="External"/><Relationship Id="rId2" Type="http://schemas.openxmlformats.org/officeDocument/2006/relationships/hyperlink" Target="https://www.szif.cz/cs/CmDocument?rid=/apa_anon/static/pf/zadost_o_pristup_do_portalu_farmare.pdf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1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www.masvoticko.cz/vyzvy/szp/vyzvy/1-vyzva-szp/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hyperlink" Target="mailto:Sandra.simunkova@voticko.cz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mze.gov.cz/public/portal/-a28782---dE9svr8o/prirucka-pro-publicitu-strategickeho-planu-szp-na-obdobi-2023-2027-verze-1.1.-v-revizich?_linka=a527678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9.xml"/><Relationship Id="rId4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dpis 2">
            <a:extLst>
              <a:ext uri="{FF2B5EF4-FFF2-40B4-BE49-F238E27FC236}">
                <a16:creationId xmlns:a16="http://schemas.microsoft.com/office/drawing/2014/main" id="{616B3F12-789B-C1A4-E40B-F614B97F9CD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 vert="horz" lIns="91440" tIns="45720" rIns="91440" bIns="45720" rtlCol="0" anchor="t">
            <a:normAutofit lnSpcReduction="10000"/>
          </a:bodyPr>
          <a:lstStyle/>
          <a:p>
            <a:pPr marL="457200" indent="-457200">
              <a:buAutoNum type="arabicPeriod"/>
            </a:pPr>
            <a:r>
              <a:rPr lang="cs-CZ" dirty="0"/>
              <a:t>výzva SPOLEČNÉ ZEMĚDĚLSKÉ POLITIKY</a:t>
            </a:r>
          </a:p>
          <a:p>
            <a:r>
              <a:rPr lang="cs-CZ" dirty="0"/>
              <a:t>FICHE 4</a:t>
            </a:r>
            <a:endParaRPr lang="cs-CZ" dirty="0">
              <a:ea typeface="Calibri"/>
              <a:cs typeface="Calibri"/>
            </a:endParaRPr>
          </a:p>
          <a:p>
            <a:r>
              <a:rPr lang="cs-CZ" dirty="0"/>
              <a:t>Seminář pro žadatele</a:t>
            </a:r>
          </a:p>
          <a:p>
            <a:r>
              <a:rPr lang="cs-CZ" dirty="0">
                <a:ea typeface="Calibri"/>
                <a:cs typeface="Calibri"/>
              </a:rPr>
              <a:t>8. 10.2024 v 17:00</a:t>
            </a:r>
          </a:p>
        </p:txBody>
      </p:sp>
      <p:pic>
        <p:nvPicPr>
          <p:cNvPr id="7" name="Obrázek 6">
            <a:extLst>
              <a:ext uri="{FF2B5EF4-FFF2-40B4-BE49-F238E27FC236}">
                <a16:creationId xmlns:a16="http://schemas.microsoft.com/office/drawing/2014/main" id="{80E0CA20-A094-DB88-3202-B22E0FEA487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V="1">
            <a:off x="8998669" y="461963"/>
            <a:ext cx="2729062" cy="80590"/>
          </a:xfrm>
          <a:prstGeom prst="rect">
            <a:avLst/>
          </a:prstGeom>
        </p:spPr>
      </p:pic>
      <p:pic>
        <p:nvPicPr>
          <p:cNvPr id="10" name="Obrázek 9">
            <a:extLst>
              <a:ext uri="{FF2B5EF4-FFF2-40B4-BE49-F238E27FC236}">
                <a16:creationId xmlns:a16="http://schemas.microsoft.com/office/drawing/2014/main" id="{E7ADCFCC-1052-0494-8BAB-0836315DEED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22245" y="1658178"/>
            <a:ext cx="5547509" cy="1851785"/>
          </a:xfrm>
          <a:prstGeom prst="rect">
            <a:avLst/>
          </a:prstGeom>
        </p:spPr>
      </p:pic>
      <p:pic>
        <p:nvPicPr>
          <p:cNvPr id="4" name="Obrázek 3">
            <a:extLst>
              <a:ext uri="{FF2B5EF4-FFF2-40B4-BE49-F238E27FC236}">
                <a16:creationId xmlns:a16="http://schemas.microsoft.com/office/drawing/2014/main" id="{95AAFBC6-5214-B8A3-CDA3-3F817D20E07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-1" y="5652324"/>
            <a:ext cx="12192000" cy="11330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316363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rázek 2">
            <a:extLst>
              <a:ext uri="{FF2B5EF4-FFF2-40B4-BE49-F238E27FC236}">
                <a16:creationId xmlns:a16="http://schemas.microsoft.com/office/drawing/2014/main" id="{7C4BB9C9-4D31-E63A-CCB0-78EAC9F6649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724943"/>
            <a:ext cx="12192000" cy="1133057"/>
          </a:xfrm>
          <a:prstGeom prst="rect">
            <a:avLst/>
          </a:prstGeom>
        </p:spPr>
      </p:pic>
      <p:sp>
        <p:nvSpPr>
          <p:cNvPr id="4" name="Nadpis 3">
            <a:extLst>
              <a:ext uri="{FF2B5EF4-FFF2-40B4-BE49-F238E27FC236}">
                <a16:creationId xmlns:a16="http://schemas.microsoft.com/office/drawing/2014/main" id="{758F1145-ABC1-8998-6877-48942E392B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>
                <a:latin typeface="DM Sans"/>
              </a:rPr>
              <a:t>Dotaci nelze poskytnout</a:t>
            </a:r>
          </a:p>
        </p:txBody>
      </p:sp>
      <p:sp>
        <p:nvSpPr>
          <p:cNvPr id="5" name="Zástupný obsah 4">
            <a:extLst>
              <a:ext uri="{FF2B5EF4-FFF2-40B4-BE49-F238E27FC236}">
                <a16:creationId xmlns:a16="http://schemas.microsoft.com/office/drawing/2014/main" id="{C638E419-8638-1B67-4E2E-DBCC2472C4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32147"/>
            <a:ext cx="10515600" cy="4351338"/>
          </a:xfrm>
        </p:spPr>
        <p:txBody>
          <a:bodyPr vert="horz" lIns="91440" tIns="45720" rIns="91440" bIns="45720" rtlCol="0" anchor="t">
            <a:normAutofit fontScale="85000" lnSpcReduction="20000"/>
          </a:bodyPr>
          <a:lstStyle/>
          <a:p>
            <a:r>
              <a:rPr lang="cs-CZ" dirty="0">
                <a:latin typeface="DM Sans"/>
              </a:rPr>
              <a:t>Pořízení použitého movitého majetku</a:t>
            </a:r>
          </a:p>
          <a:p>
            <a:r>
              <a:rPr lang="cs-CZ" dirty="0">
                <a:latin typeface="DM Sans"/>
              </a:rPr>
              <a:t>Nákup platebních nároků </a:t>
            </a:r>
          </a:p>
          <a:p>
            <a:r>
              <a:rPr lang="cs-CZ" dirty="0">
                <a:latin typeface="DM Sans"/>
              </a:rPr>
              <a:t>Nákup zvířat, jednoletých rostlin a jejich vysazování</a:t>
            </a:r>
          </a:p>
          <a:p>
            <a:r>
              <a:rPr lang="cs-CZ" dirty="0">
                <a:latin typeface="DM Sans"/>
              </a:rPr>
              <a:t>DPH u plátců DPH</a:t>
            </a:r>
          </a:p>
          <a:p>
            <a:r>
              <a:rPr lang="cs-CZ" dirty="0">
                <a:latin typeface="DM Sans"/>
              </a:rPr>
              <a:t>Prosté nahrazení investice </a:t>
            </a:r>
          </a:p>
          <a:p>
            <a:r>
              <a:rPr lang="cs-CZ" dirty="0">
                <a:latin typeface="DM Sans"/>
              </a:rPr>
              <a:t>Technologie sloužící k výrobě el. energie</a:t>
            </a:r>
          </a:p>
          <a:p>
            <a:r>
              <a:rPr lang="cs-CZ" dirty="0">
                <a:latin typeface="DM Sans"/>
              </a:rPr>
              <a:t>Investice do zalesňování, chov včel, klecových chovů</a:t>
            </a:r>
          </a:p>
          <a:p>
            <a:r>
              <a:rPr lang="cs-CZ" dirty="0">
                <a:latin typeface="DM Sans"/>
              </a:rPr>
              <a:t>Intervenční sklady, </a:t>
            </a:r>
          </a:p>
          <a:p>
            <a:r>
              <a:rPr lang="cs-CZ" dirty="0">
                <a:latin typeface="DM Sans"/>
              </a:rPr>
              <a:t>Technologie pro zpracování vinných hroznů, medu </a:t>
            </a:r>
          </a:p>
          <a:p>
            <a:r>
              <a:rPr lang="cs-CZ" dirty="0">
                <a:latin typeface="DM Sans"/>
              </a:rPr>
              <a:t>Výdaje týkající se rybolovu </a:t>
            </a:r>
          </a:p>
          <a:p>
            <a:r>
              <a:rPr lang="cs-CZ" dirty="0">
                <a:latin typeface="DM Sans"/>
              </a:rPr>
              <a:t>Nákup nemovitostí</a:t>
            </a:r>
          </a:p>
          <a:p>
            <a:endParaRPr lang="cs-CZ" dirty="0"/>
          </a:p>
        </p:txBody>
      </p:sp>
      <p:pic>
        <p:nvPicPr>
          <p:cNvPr id="2" name="Obrázek 1">
            <a:extLst>
              <a:ext uri="{FF2B5EF4-FFF2-40B4-BE49-F238E27FC236}">
                <a16:creationId xmlns:a16="http://schemas.microsoft.com/office/drawing/2014/main" id="{08BDAC4D-2AA5-58ED-0F89-FB692AB1FD0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V="1">
            <a:off x="8998669" y="461963"/>
            <a:ext cx="2729062" cy="805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333886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rázek 2">
            <a:extLst>
              <a:ext uri="{FF2B5EF4-FFF2-40B4-BE49-F238E27FC236}">
                <a16:creationId xmlns:a16="http://schemas.microsoft.com/office/drawing/2014/main" id="{2A0CAA04-8AAE-6489-E37C-67667C06015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724943"/>
            <a:ext cx="12192000" cy="1133057"/>
          </a:xfrm>
          <a:prstGeom prst="rect">
            <a:avLst/>
          </a:prstGeom>
        </p:spPr>
      </p:pic>
      <p:sp>
        <p:nvSpPr>
          <p:cNvPr id="4" name="Nadpis 3">
            <a:extLst>
              <a:ext uri="{FF2B5EF4-FFF2-40B4-BE49-F238E27FC236}">
                <a16:creationId xmlns:a16="http://schemas.microsoft.com/office/drawing/2014/main" id="{9FBEA4B7-E2E4-DE94-D2F3-F0ABA87C72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>
                <a:latin typeface="DM Sans"/>
              </a:rPr>
              <a:t>Preferenční kritéria</a:t>
            </a:r>
            <a:r>
              <a:rPr lang="cs-CZ"/>
              <a:t> </a:t>
            </a:r>
          </a:p>
        </p:txBody>
      </p:sp>
      <p:sp>
        <p:nvSpPr>
          <p:cNvPr id="5" name="Zástupný obsah 4">
            <a:extLst>
              <a:ext uri="{FF2B5EF4-FFF2-40B4-BE49-F238E27FC236}">
                <a16:creationId xmlns:a16="http://schemas.microsoft.com/office/drawing/2014/main" id="{3761F125-EE20-86C4-831F-0BD2452F38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fontScale="77500" lnSpcReduction="20000"/>
          </a:bodyPr>
          <a:lstStyle/>
          <a:p>
            <a:r>
              <a:rPr lang="cs-CZ" dirty="0">
                <a:latin typeface="DM Sans"/>
              </a:rPr>
              <a:t>Projekt zahrnuje využití stávající stavby				</a:t>
            </a:r>
            <a:r>
              <a:rPr lang="cs-CZ" sz="2300" dirty="0">
                <a:latin typeface="DM Sans"/>
              </a:rPr>
              <a:t>ANO 10 b. / NE 0 b. </a:t>
            </a:r>
            <a:endParaRPr lang="cs-CZ" sz="2300" dirty="0">
              <a:ea typeface="Calibri" panose="020F0502020204030204"/>
              <a:cs typeface="Calibri" panose="020F0502020204030204"/>
            </a:endParaRPr>
          </a:p>
          <a:p>
            <a:r>
              <a:rPr lang="cs-CZ" dirty="0">
                <a:latin typeface="DM Sans"/>
              </a:rPr>
              <a:t>Žadatel hospodaří v režimu ekologického zemědělství 	</a:t>
            </a:r>
            <a:r>
              <a:rPr lang="cs-CZ" sz="2300" dirty="0">
                <a:latin typeface="DM Sans"/>
              </a:rPr>
              <a:t>ANO 10 b. / NE 0</a:t>
            </a:r>
          </a:p>
          <a:p>
            <a:r>
              <a:rPr lang="cs-CZ" dirty="0">
                <a:latin typeface="DM Sans"/>
              </a:rPr>
              <a:t>Délka realizace projektu    </a:t>
            </a:r>
            <a:endParaRPr lang="cs-CZ" dirty="0">
              <a:latin typeface="DM Sans"/>
              <a:ea typeface="Calibri"/>
              <a:cs typeface="Calibri"/>
            </a:endParaRPr>
          </a:p>
          <a:p>
            <a:pPr marL="800100" lvl="1" indent="-342900">
              <a:buFont typeface="Courier New" panose="020B0604020202020204" pitchFamily="34" charset="0"/>
              <a:buChar char="o"/>
            </a:pPr>
            <a:r>
              <a:rPr lang="pl-PL" sz="2300" dirty="0">
                <a:latin typeface="DM Sans"/>
                <a:ea typeface="Calibri"/>
                <a:cs typeface="Calibri"/>
              </a:rPr>
              <a:t>Podání  ŽoP do max. 12 měsíců od podpisu Dohody   	</a:t>
            </a:r>
            <a:r>
              <a:rPr lang="cs-CZ" sz="2300" dirty="0">
                <a:latin typeface="DM Sans"/>
                <a:ea typeface="Calibri"/>
                <a:cs typeface="Calibri"/>
              </a:rPr>
              <a:t>        ANO 5 b. /NE 0 b.</a:t>
            </a:r>
            <a:r>
              <a:rPr lang="pl-PL" sz="2300" dirty="0">
                <a:latin typeface="DM Sans"/>
                <a:ea typeface="Calibri"/>
                <a:cs typeface="Calibri"/>
              </a:rPr>
              <a:t> </a:t>
            </a:r>
            <a:r>
              <a:rPr lang="pl-PL" sz="1800" dirty="0">
                <a:latin typeface="DM Sans"/>
                <a:ea typeface="Calibri"/>
                <a:cs typeface="Calibri"/>
              </a:rPr>
              <a:t>  </a:t>
            </a:r>
          </a:p>
          <a:p>
            <a:r>
              <a:rPr lang="cs-CZ" dirty="0">
                <a:latin typeface="DM Sans"/>
              </a:rPr>
              <a:t>Účast na seminářích k dané výzvě.  		           </a:t>
            </a:r>
            <a:r>
              <a:rPr lang="cs-CZ" sz="2300" dirty="0">
                <a:latin typeface="DM Sans"/>
              </a:rPr>
              <a:t>ANO 5 b./NE 0 b</a:t>
            </a:r>
            <a:r>
              <a:rPr lang="cs-CZ" sz="1800" dirty="0">
                <a:latin typeface="DM Sans"/>
              </a:rPr>
              <a:t>.</a:t>
            </a:r>
            <a:r>
              <a:rPr lang="cs-CZ" dirty="0">
                <a:latin typeface="DM Sans"/>
              </a:rPr>
              <a:t> </a:t>
            </a:r>
            <a:endParaRPr lang="cs-CZ" dirty="0">
              <a:latin typeface="DM Sans"/>
              <a:ea typeface="Calibri"/>
              <a:cs typeface="Calibri"/>
            </a:endParaRPr>
          </a:p>
          <a:p>
            <a:r>
              <a:rPr lang="cs-CZ" dirty="0">
                <a:latin typeface="DM Sans"/>
              </a:rPr>
              <a:t>Finanční náročnost projektu</a:t>
            </a:r>
            <a:endParaRPr lang="cs-CZ" dirty="0">
              <a:latin typeface="Calibri" panose="020F0502020204030204"/>
              <a:ea typeface="Calibri" panose="020F0502020204030204"/>
              <a:cs typeface="Calibri" panose="020F0502020204030204"/>
            </a:endParaRPr>
          </a:p>
          <a:p>
            <a:pPr lvl="1">
              <a:buFont typeface="Courier New" panose="020B0604020202020204" pitchFamily="34" charset="0"/>
              <a:buChar char="o"/>
            </a:pPr>
            <a:r>
              <a:rPr lang="cs-CZ" dirty="0">
                <a:latin typeface="DM Sans"/>
              </a:rPr>
              <a:t>Projekt do výše způsobilých výdajů 500 tis. Kč  </a:t>
            </a:r>
            <a:r>
              <a:rPr lang="cs-CZ" dirty="0">
                <a:latin typeface="DM Sans"/>
                <a:ea typeface="Calibri"/>
                <a:cs typeface="Calibri"/>
              </a:rPr>
              <a:t> 			ANO 5 b./NE 0 b. </a:t>
            </a:r>
            <a:endParaRPr lang="cs-CZ" dirty="0">
              <a:ea typeface="Calibri" panose="020F0502020204030204"/>
              <a:cs typeface="Calibri" panose="020F0502020204030204"/>
            </a:endParaRPr>
          </a:p>
          <a:p>
            <a:r>
              <a:rPr lang="cs-CZ" dirty="0">
                <a:latin typeface="DM Sans"/>
              </a:rPr>
              <a:t>Velikost žadatele dle počtu zaměstnanců (HPP): 	</a:t>
            </a:r>
            <a:endParaRPr lang="cs-CZ" dirty="0">
              <a:latin typeface="DM Sans"/>
              <a:ea typeface="Calibri"/>
              <a:cs typeface="Calibri"/>
            </a:endParaRPr>
          </a:p>
          <a:p>
            <a:pPr lvl="1">
              <a:buFont typeface="Courier New" panose="020B0604020202020204" pitchFamily="34" charset="0"/>
              <a:buChar char="o"/>
            </a:pPr>
            <a:r>
              <a:rPr lang="cs-CZ" sz="2300" dirty="0">
                <a:latin typeface="DM Sans"/>
              </a:rPr>
              <a:t>do 5 zaměstnanců - 10 b. </a:t>
            </a:r>
            <a:endParaRPr lang="cs-CZ" sz="2300" dirty="0">
              <a:latin typeface="DM Sans"/>
              <a:ea typeface="Calibri"/>
              <a:cs typeface="Calibri"/>
            </a:endParaRPr>
          </a:p>
          <a:p>
            <a:pPr lvl="1">
              <a:buFont typeface="Courier New" panose="020B0604020202020204" pitchFamily="34" charset="0"/>
              <a:buChar char="o"/>
            </a:pPr>
            <a:r>
              <a:rPr lang="cs-CZ" sz="2300" dirty="0">
                <a:latin typeface="DM Sans"/>
              </a:rPr>
              <a:t>6 až 10 zaměstnanců - 5 b. </a:t>
            </a:r>
            <a:endParaRPr lang="cs-CZ" sz="2300" b="1" dirty="0">
              <a:latin typeface="DM Sans"/>
            </a:endParaRPr>
          </a:p>
          <a:p>
            <a:pPr lvl="1">
              <a:buFont typeface="Courier New" panose="020B0604020202020204" pitchFamily="34" charset="0"/>
              <a:buChar char="o"/>
            </a:pPr>
            <a:r>
              <a:rPr lang="cs-CZ" sz="2300" dirty="0">
                <a:latin typeface="DM Sans"/>
              </a:rPr>
              <a:t>více jak 10 zaměstnanců - 0 b</a:t>
            </a:r>
            <a:endParaRPr lang="cs-CZ" sz="2300" b="1" dirty="0">
              <a:latin typeface="DM Sans"/>
            </a:endParaRPr>
          </a:p>
          <a:p>
            <a:pPr marL="457200" lvl="1" indent="0">
              <a:buNone/>
            </a:pPr>
            <a:endParaRPr lang="cs-CZ" sz="2300" dirty="0">
              <a:latin typeface="DM Sans"/>
            </a:endParaRPr>
          </a:p>
          <a:p>
            <a:r>
              <a:rPr lang="cs-CZ" b="1" dirty="0">
                <a:latin typeface="DM Sans"/>
              </a:rPr>
              <a:t>Žádost musí získat minimální počet bodů v rámci preferenčních kritérií.</a:t>
            </a:r>
            <a:endParaRPr lang="cs-CZ" b="1" dirty="0">
              <a:latin typeface="DM Sans"/>
              <a:ea typeface="Calibri"/>
              <a:cs typeface="Calibri"/>
            </a:endParaRPr>
          </a:p>
          <a:p>
            <a:pPr marL="0" indent="0">
              <a:buNone/>
            </a:pPr>
            <a:endParaRPr lang="cs-CZ" dirty="0"/>
          </a:p>
        </p:txBody>
      </p:sp>
      <p:pic>
        <p:nvPicPr>
          <p:cNvPr id="2" name="Obrázek 1">
            <a:extLst>
              <a:ext uri="{FF2B5EF4-FFF2-40B4-BE49-F238E27FC236}">
                <a16:creationId xmlns:a16="http://schemas.microsoft.com/office/drawing/2014/main" id="{B151DF3E-A3D0-1116-702A-9EE8E7957A8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V="1">
            <a:off x="8998669" y="461963"/>
            <a:ext cx="2729062" cy="805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752840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E01EA64-8F95-E20D-BC70-AB3995A39F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>
                <a:latin typeface="DM Sans"/>
              </a:rPr>
              <a:t>Postup administrace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B369D28-2DEC-7F8C-EFF4-7CCB573BDF0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</p:txBody>
      </p:sp>
      <p:sp>
        <p:nvSpPr>
          <p:cNvPr id="4" name="Bublinový popisek: se šipkou doprava 3">
            <a:extLst>
              <a:ext uri="{FF2B5EF4-FFF2-40B4-BE49-F238E27FC236}">
                <a16:creationId xmlns:a16="http://schemas.microsoft.com/office/drawing/2014/main" id="{30334344-EDDD-9C4D-D2EA-7F4A337553D8}"/>
              </a:ext>
            </a:extLst>
          </p:cNvPr>
          <p:cNvSpPr/>
          <p:nvPr/>
        </p:nvSpPr>
        <p:spPr>
          <a:xfrm>
            <a:off x="268789" y="1785945"/>
            <a:ext cx="2056621" cy="1884783"/>
          </a:xfrm>
          <a:prstGeom prst="rightArrowCallout">
            <a:avLst/>
          </a:prstGeom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600" dirty="0">
                <a:latin typeface="DM Sans" pitchFamily="2" charset="-18"/>
              </a:rPr>
              <a:t>Registrace subjektu v </a:t>
            </a:r>
            <a:r>
              <a:rPr lang="cs-CZ" sz="1600" dirty="0">
                <a:latin typeface="DM Sans" pitchFamily="2" charset="-18"/>
                <a:hlinkClick r:id="rId2"/>
              </a:rPr>
              <a:t>Portálu Farmáře</a:t>
            </a:r>
            <a:endParaRPr lang="cs-CZ" sz="1600" dirty="0">
              <a:latin typeface="DM Sans" pitchFamily="2" charset="-18"/>
            </a:endParaRPr>
          </a:p>
          <a:p>
            <a:pPr algn="ctr"/>
            <a:endParaRPr lang="cs-CZ" sz="1600" dirty="0">
              <a:latin typeface="DM Sans" pitchFamily="2" charset="-18"/>
            </a:endParaRPr>
          </a:p>
        </p:txBody>
      </p:sp>
      <p:sp>
        <p:nvSpPr>
          <p:cNvPr id="5" name="Bublinový popisek: se šipkou doprava 4">
            <a:extLst>
              <a:ext uri="{FF2B5EF4-FFF2-40B4-BE49-F238E27FC236}">
                <a16:creationId xmlns:a16="http://schemas.microsoft.com/office/drawing/2014/main" id="{D5DB6116-6F7E-44A1-1F21-9BD8B13F510F}"/>
              </a:ext>
            </a:extLst>
          </p:cNvPr>
          <p:cNvSpPr/>
          <p:nvPr/>
        </p:nvSpPr>
        <p:spPr>
          <a:xfrm>
            <a:off x="2427222" y="1785946"/>
            <a:ext cx="2150901" cy="1884783"/>
          </a:xfrm>
          <a:prstGeom prst="rightArrowCallout">
            <a:avLst/>
          </a:prstGeom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600" dirty="0">
                <a:latin typeface="DM Sans" pitchFamily="2" charset="-18"/>
              </a:rPr>
              <a:t>Podání žádosti na MAS Voticko</a:t>
            </a:r>
          </a:p>
          <a:p>
            <a:pPr algn="ctr"/>
            <a:endParaRPr lang="cs-CZ" sz="1600" dirty="0">
              <a:latin typeface="DM Sans" pitchFamily="2" charset="-18"/>
            </a:endParaRPr>
          </a:p>
        </p:txBody>
      </p:sp>
      <p:sp>
        <p:nvSpPr>
          <p:cNvPr id="6" name="Bublinový popisek: se šipkou doprava 5">
            <a:extLst>
              <a:ext uri="{FF2B5EF4-FFF2-40B4-BE49-F238E27FC236}">
                <a16:creationId xmlns:a16="http://schemas.microsoft.com/office/drawing/2014/main" id="{F3011CAD-965C-D304-0F48-FBDC68F55A4C}"/>
              </a:ext>
            </a:extLst>
          </p:cNvPr>
          <p:cNvSpPr/>
          <p:nvPr/>
        </p:nvSpPr>
        <p:spPr>
          <a:xfrm>
            <a:off x="4687659" y="1730367"/>
            <a:ext cx="2279199" cy="1884783"/>
          </a:xfrm>
          <a:prstGeom prst="rightArrowCallout">
            <a:avLst>
              <a:gd name="adj1" fmla="val 25000"/>
              <a:gd name="adj2" fmla="val 25000"/>
              <a:gd name="adj3" fmla="val 25000"/>
              <a:gd name="adj4" fmla="val 69480"/>
            </a:avLst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600" dirty="0">
                <a:latin typeface="DM Sans" pitchFamily="2" charset="-18"/>
              </a:rPr>
              <a:t>MAS Voticko</a:t>
            </a:r>
          </a:p>
          <a:p>
            <a:pPr marL="285750" indent="-285750" algn="ctr">
              <a:buFontTx/>
              <a:buChar char="-"/>
            </a:pPr>
            <a:r>
              <a:rPr lang="cs-CZ" sz="1600" dirty="0">
                <a:latin typeface="DM Sans" pitchFamily="2" charset="-18"/>
              </a:rPr>
              <a:t>Kontrola </a:t>
            </a:r>
          </a:p>
          <a:p>
            <a:pPr marL="285750" indent="-285750" algn="ctr">
              <a:buFontTx/>
              <a:buChar char="-"/>
            </a:pPr>
            <a:r>
              <a:rPr lang="cs-CZ" sz="1600" dirty="0">
                <a:latin typeface="DM Sans" pitchFamily="2" charset="-18"/>
              </a:rPr>
              <a:t>Hodnocení</a:t>
            </a:r>
          </a:p>
          <a:p>
            <a:pPr marL="285750" indent="-285750" algn="ctr">
              <a:buFontTx/>
              <a:buChar char="-"/>
            </a:pPr>
            <a:r>
              <a:rPr lang="cs-CZ" sz="1600" dirty="0">
                <a:latin typeface="DM Sans" pitchFamily="2" charset="-18"/>
              </a:rPr>
              <a:t>Výběr </a:t>
            </a:r>
          </a:p>
          <a:p>
            <a:pPr algn="ctr"/>
            <a:endParaRPr lang="cs-CZ" sz="1600" dirty="0">
              <a:latin typeface="DM Sans" pitchFamily="2" charset="-18"/>
            </a:endParaRPr>
          </a:p>
        </p:txBody>
      </p:sp>
      <p:sp>
        <p:nvSpPr>
          <p:cNvPr id="7" name="Bublinový popisek: se šipkou doprava 6">
            <a:extLst>
              <a:ext uri="{FF2B5EF4-FFF2-40B4-BE49-F238E27FC236}">
                <a16:creationId xmlns:a16="http://schemas.microsoft.com/office/drawing/2014/main" id="{C1B16E72-C85E-AEE5-9F4B-9B3668FB783F}"/>
              </a:ext>
            </a:extLst>
          </p:cNvPr>
          <p:cNvSpPr/>
          <p:nvPr/>
        </p:nvSpPr>
        <p:spPr>
          <a:xfrm>
            <a:off x="7059580" y="1725297"/>
            <a:ext cx="2343539" cy="1884783"/>
          </a:xfrm>
          <a:prstGeom prst="rightArrowCallout">
            <a:avLst/>
          </a:prstGeom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600" dirty="0">
                <a:latin typeface="DM Sans" pitchFamily="2" charset="-18"/>
              </a:rPr>
              <a:t>Podání žádosti o dotaci na SZIF včetně všech příloh</a:t>
            </a:r>
          </a:p>
          <a:p>
            <a:pPr algn="ctr"/>
            <a:endParaRPr lang="cs-CZ" sz="1600" dirty="0">
              <a:latin typeface="DM Sans" pitchFamily="2" charset="-18"/>
            </a:endParaRPr>
          </a:p>
        </p:txBody>
      </p:sp>
      <p:sp>
        <p:nvSpPr>
          <p:cNvPr id="9" name="Bublinový popisek: se šipkou doleva 8">
            <a:extLst>
              <a:ext uri="{FF2B5EF4-FFF2-40B4-BE49-F238E27FC236}">
                <a16:creationId xmlns:a16="http://schemas.microsoft.com/office/drawing/2014/main" id="{0AA3D710-CA30-49E8-B03D-7FB299795081}"/>
              </a:ext>
            </a:extLst>
          </p:cNvPr>
          <p:cNvSpPr/>
          <p:nvPr/>
        </p:nvSpPr>
        <p:spPr>
          <a:xfrm>
            <a:off x="8097513" y="4172513"/>
            <a:ext cx="1989364" cy="1884783"/>
          </a:xfrm>
          <a:prstGeom prst="leftArrowCallout">
            <a:avLst/>
          </a:prstGeom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600" dirty="0">
                <a:latin typeface="DM Sans" pitchFamily="2" charset="-18"/>
              </a:rPr>
              <a:t>Dohoda o poskytnutí dotace</a:t>
            </a:r>
          </a:p>
          <a:p>
            <a:pPr algn="ctr"/>
            <a:endParaRPr lang="cs-CZ" sz="1600" dirty="0">
              <a:latin typeface="DM Sans" pitchFamily="2" charset="-18"/>
            </a:endParaRPr>
          </a:p>
        </p:txBody>
      </p:sp>
      <p:sp>
        <p:nvSpPr>
          <p:cNvPr id="10" name="Bublinový popisek: se šipkou doleva 9">
            <a:extLst>
              <a:ext uri="{FF2B5EF4-FFF2-40B4-BE49-F238E27FC236}">
                <a16:creationId xmlns:a16="http://schemas.microsoft.com/office/drawing/2014/main" id="{CBAD5547-5E65-7C3E-3089-DC34EB5801E5}"/>
              </a:ext>
            </a:extLst>
          </p:cNvPr>
          <p:cNvSpPr/>
          <p:nvPr/>
        </p:nvSpPr>
        <p:spPr>
          <a:xfrm>
            <a:off x="5737307" y="4172513"/>
            <a:ext cx="2343539" cy="1884783"/>
          </a:xfrm>
          <a:prstGeom prst="leftArrowCallout">
            <a:avLst/>
          </a:prstGeom>
          <a:gradFill flip="none" rotWithShape="1">
            <a:gsLst>
              <a:gs pos="0">
                <a:srgbClr val="FFC000"/>
              </a:gs>
              <a:gs pos="48000">
                <a:schemeClr val="accent6">
                  <a:lumMod val="40000"/>
                  <a:lumOff val="60000"/>
                </a:schemeClr>
              </a:gs>
              <a:gs pos="100000">
                <a:schemeClr val="accent6"/>
              </a:gs>
            </a:gsLst>
            <a:lin ang="16200000" scaled="1"/>
            <a:tileRect/>
          </a:gradFill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>
                <a:latin typeface="DM Sans" pitchFamily="2" charset="-18"/>
              </a:rPr>
              <a:t>Žádost o platbu</a:t>
            </a:r>
          </a:p>
          <a:p>
            <a:pPr algn="ctr"/>
            <a:r>
              <a:rPr lang="cs-CZ" sz="1300" dirty="0">
                <a:latin typeface="DM Sans" pitchFamily="2" charset="-18"/>
              </a:rPr>
              <a:t>- nutné mít podepsané MAS Voticko</a:t>
            </a:r>
          </a:p>
          <a:p>
            <a:pPr algn="ctr"/>
            <a:endParaRPr lang="cs-CZ" dirty="0">
              <a:latin typeface="DM Sans" pitchFamily="2" charset="-18"/>
            </a:endParaRPr>
          </a:p>
        </p:txBody>
      </p:sp>
      <p:pic>
        <p:nvPicPr>
          <p:cNvPr id="11" name="Obrázek 10">
            <a:extLst>
              <a:ext uri="{FF2B5EF4-FFF2-40B4-BE49-F238E27FC236}">
                <a16:creationId xmlns:a16="http://schemas.microsoft.com/office/drawing/2014/main" id="{22814B27-DB26-A22D-6E98-F3AB306070D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V="1">
            <a:off x="8998669" y="461963"/>
            <a:ext cx="2729062" cy="80590"/>
          </a:xfrm>
          <a:prstGeom prst="rect">
            <a:avLst/>
          </a:prstGeom>
        </p:spPr>
      </p:pic>
      <p:sp>
        <p:nvSpPr>
          <p:cNvPr id="12" name="Bublinový popisek: se šipkou doleva 11">
            <a:extLst>
              <a:ext uri="{FF2B5EF4-FFF2-40B4-BE49-F238E27FC236}">
                <a16:creationId xmlns:a16="http://schemas.microsoft.com/office/drawing/2014/main" id="{4C441A7E-02C0-3D3E-46F2-A48FB755FA1F}"/>
              </a:ext>
            </a:extLst>
          </p:cNvPr>
          <p:cNvSpPr/>
          <p:nvPr/>
        </p:nvSpPr>
        <p:spPr>
          <a:xfrm>
            <a:off x="1866653" y="4172513"/>
            <a:ext cx="1989364" cy="1884783"/>
          </a:xfrm>
          <a:prstGeom prst="leftArrowCallout">
            <a:avLst/>
          </a:prstGeom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600" dirty="0">
                <a:latin typeface="DM Sans" pitchFamily="2" charset="-18"/>
              </a:rPr>
              <a:t>Proplacení dotace od SZIF</a:t>
            </a:r>
          </a:p>
          <a:p>
            <a:pPr algn="ctr"/>
            <a:endParaRPr lang="cs-CZ" sz="1600" dirty="0">
              <a:latin typeface="DM Sans" pitchFamily="2" charset="-18"/>
            </a:endParaRPr>
          </a:p>
        </p:txBody>
      </p:sp>
      <p:sp>
        <p:nvSpPr>
          <p:cNvPr id="18" name="Obdélník 17">
            <a:extLst>
              <a:ext uri="{FF2B5EF4-FFF2-40B4-BE49-F238E27FC236}">
                <a16:creationId xmlns:a16="http://schemas.microsoft.com/office/drawing/2014/main" id="{D40BB2BE-BEFF-6927-7CD4-4A50675A41D7}"/>
              </a:ext>
            </a:extLst>
          </p:cNvPr>
          <p:cNvSpPr/>
          <p:nvPr/>
        </p:nvSpPr>
        <p:spPr>
          <a:xfrm>
            <a:off x="252117" y="4426082"/>
            <a:ext cx="1698558" cy="163121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cs-CZ" sz="10000" b="1" cap="none" spc="0" dirty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✓</a:t>
            </a:r>
          </a:p>
        </p:txBody>
      </p:sp>
      <p:sp>
        <p:nvSpPr>
          <p:cNvPr id="23" name="Šipka: zahnutá dolů 22">
            <a:extLst>
              <a:ext uri="{FF2B5EF4-FFF2-40B4-BE49-F238E27FC236}">
                <a16:creationId xmlns:a16="http://schemas.microsoft.com/office/drawing/2014/main" id="{57995715-C74D-BD06-761E-1E91EAA67053}"/>
              </a:ext>
            </a:extLst>
          </p:cNvPr>
          <p:cNvSpPr/>
          <p:nvPr/>
        </p:nvSpPr>
        <p:spPr>
          <a:xfrm rot="5217750">
            <a:off x="9293138" y="2932566"/>
            <a:ext cx="3416225" cy="2137457"/>
          </a:xfrm>
          <a:prstGeom prst="curvedDownArrow">
            <a:avLst>
              <a:gd name="adj1" fmla="val 13959"/>
              <a:gd name="adj2" fmla="val 57420"/>
              <a:gd name="adj3" fmla="val 25000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chemeClr val="tx1"/>
              </a:solidFill>
            </a:endParaRPr>
          </a:p>
        </p:txBody>
      </p:sp>
      <p:sp>
        <p:nvSpPr>
          <p:cNvPr id="8" name="Bublinový popisek: se šipkou doprava 7">
            <a:extLst>
              <a:ext uri="{FF2B5EF4-FFF2-40B4-BE49-F238E27FC236}">
                <a16:creationId xmlns:a16="http://schemas.microsoft.com/office/drawing/2014/main" id="{8465175A-39C0-DF14-5AC6-BF053E5F8A98}"/>
              </a:ext>
            </a:extLst>
          </p:cNvPr>
          <p:cNvSpPr/>
          <p:nvPr/>
        </p:nvSpPr>
        <p:spPr>
          <a:xfrm>
            <a:off x="9495841" y="1725296"/>
            <a:ext cx="1950681" cy="1884783"/>
          </a:xfrm>
          <a:prstGeom prst="rightArrowCallout">
            <a:avLst/>
          </a:prstGeom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600" dirty="0">
                <a:latin typeface="DM Sans" pitchFamily="2" charset="-18"/>
              </a:rPr>
              <a:t>Výběr dodavatele</a:t>
            </a:r>
          </a:p>
          <a:p>
            <a:pPr algn="ctr"/>
            <a:endParaRPr lang="cs-CZ" sz="1600" dirty="0">
              <a:latin typeface="DM Sans" pitchFamily="2" charset="-18"/>
            </a:endParaRPr>
          </a:p>
        </p:txBody>
      </p:sp>
      <p:sp>
        <p:nvSpPr>
          <p:cNvPr id="25" name="Obdélník: s odříznutými horními rohy 24">
            <a:extLst>
              <a:ext uri="{FF2B5EF4-FFF2-40B4-BE49-F238E27FC236}">
                <a16:creationId xmlns:a16="http://schemas.microsoft.com/office/drawing/2014/main" id="{30A80746-829E-F637-A4DF-3DB5EFBC36DA}"/>
              </a:ext>
            </a:extLst>
          </p:cNvPr>
          <p:cNvSpPr/>
          <p:nvPr/>
        </p:nvSpPr>
        <p:spPr>
          <a:xfrm>
            <a:off x="101857" y="6314746"/>
            <a:ext cx="4497356" cy="423464"/>
          </a:xfrm>
          <a:prstGeom prst="snip2SameRect">
            <a:avLst/>
          </a:prstGeom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600" dirty="0">
                <a:latin typeface="DM Sans" pitchFamily="2" charset="-18"/>
              </a:rPr>
              <a:t>Monitorovací zprávy k 31.7. po dobu 5 let</a:t>
            </a:r>
          </a:p>
        </p:txBody>
      </p:sp>
      <p:sp>
        <p:nvSpPr>
          <p:cNvPr id="28" name="Obdélník: s odříznutými horními rohy 27">
            <a:extLst>
              <a:ext uri="{FF2B5EF4-FFF2-40B4-BE49-F238E27FC236}">
                <a16:creationId xmlns:a16="http://schemas.microsoft.com/office/drawing/2014/main" id="{236BD96B-C131-33B1-E4A0-D09586DF90F3}"/>
              </a:ext>
            </a:extLst>
          </p:cNvPr>
          <p:cNvSpPr/>
          <p:nvPr/>
        </p:nvSpPr>
        <p:spPr>
          <a:xfrm>
            <a:off x="2491173" y="3219061"/>
            <a:ext cx="1268963" cy="391018"/>
          </a:xfrm>
          <a:prstGeom prst="snip2Same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200" dirty="0">
                <a:latin typeface="DM Sans" pitchFamily="2" charset="-18"/>
              </a:rPr>
              <a:t>- 29.11.2024</a:t>
            </a:r>
          </a:p>
        </p:txBody>
      </p:sp>
      <p:sp>
        <p:nvSpPr>
          <p:cNvPr id="29" name="Obdélník: s odříznutými horními rohy 28">
            <a:extLst>
              <a:ext uri="{FF2B5EF4-FFF2-40B4-BE49-F238E27FC236}">
                <a16:creationId xmlns:a16="http://schemas.microsoft.com/office/drawing/2014/main" id="{ADB5EEC3-3325-3FF2-870D-8E42A187CB2D}"/>
              </a:ext>
            </a:extLst>
          </p:cNvPr>
          <p:cNvSpPr/>
          <p:nvPr/>
        </p:nvSpPr>
        <p:spPr>
          <a:xfrm>
            <a:off x="7173297" y="3219061"/>
            <a:ext cx="1139607" cy="365666"/>
          </a:xfrm>
          <a:prstGeom prst="snip2Same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200" dirty="0">
                <a:latin typeface="DM Sans" pitchFamily="2" charset="-18"/>
              </a:rPr>
              <a:t>- 31.03.2025</a:t>
            </a:r>
          </a:p>
        </p:txBody>
      </p:sp>
      <p:sp>
        <p:nvSpPr>
          <p:cNvPr id="30" name="Obdélník: s odříznutými horními rohy 29">
            <a:extLst>
              <a:ext uri="{FF2B5EF4-FFF2-40B4-BE49-F238E27FC236}">
                <a16:creationId xmlns:a16="http://schemas.microsoft.com/office/drawing/2014/main" id="{D09455FE-C585-556A-1C39-8766C0E3EEB5}"/>
              </a:ext>
            </a:extLst>
          </p:cNvPr>
          <p:cNvSpPr/>
          <p:nvPr/>
        </p:nvSpPr>
        <p:spPr>
          <a:xfrm>
            <a:off x="4794474" y="3187959"/>
            <a:ext cx="1268963" cy="391018"/>
          </a:xfrm>
          <a:prstGeom prst="snip2Same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sz="1200" dirty="0">
              <a:latin typeface="DM Sans" pitchFamily="2" charset="-18"/>
            </a:endParaRPr>
          </a:p>
        </p:txBody>
      </p:sp>
      <p:sp>
        <p:nvSpPr>
          <p:cNvPr id="31" name="Obdélník: s odříznutými horními rohy 30">
            <a:extLst>
              <a:ext uri="{FF2B5EF4-FFF2-40B4-BE49-F238E27FC236}">
                <a16:creationId xmlns:a16="http://schemas.microsoft.com/office/drawing/2014/main" id="{AFEB2E69-3079-E629-5114-B3481576D48F}"/>
              </a:ext>
            </a:extLst>
          </p:cNvPr>
          <p:cNvSpPr/>
          <p:nvPr/>
        </p:nvSpPr>
        <p:spPr>
          <a:xfrm>
            <a:off x="6713713" y="5568130"/>
            <a:ext cx="1268963" cy="391018"/>
          </a:xfrm>
          <a:prstGeom prst="snip2Same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200" dirty="0">
                <a:latin typeface="DM Sans" pitchFamily="2" charset="-18"/>
              </a:rPr>
              <a:t>do 24 měsíců</a:t>
            </a:r>
          </a:p>
        </p:txBody>
      </p:sp>
      <p:sp>
        <p:nvSpPr>
          <p:cNvPr id="32" name="Bublinový popisek: se šipkou doleva 31">
            <a:extLst>
              <a:ext uri="{FF2B5EF4-FFF2-40B4-BE49-F238E27FC236}">
                <a16:creationId xmlns:a16="http://schemas.microsoft.com/office/drawing/2014/main" id="{9FC492E5-38BC-C8DD-3E16-9B230FDE5A17}"/>
              </a:ext>
            </a:extLst>
          </p:cNvPr>
          <p:cNvSpPr/>
          <p:nvPr/>
        </p:nvSpPr>
        <p:spPr>
          <a:xfrm>
            <a:off x="3947894" y="4172513"/>
            <a:ext cx="1697536" cy="1884783"/>
          </a:xfrm>
          <a:prstGeom prst="leftArrowCallout">
            <a:avLst/>
          </a:prstGeom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600" dirty="0">
                <a:latin typeface="DM Sans" pitchFamily="2" charset="-18"/>
              </a:rPr>
              <a:t>Kontrola na místě </a:t>
            </a:r>
          </a:p>
          <a:p>
            <a:pPr algn="ctr"/>
            <a:endParaRPr lang="cs-CZ" sz="1600" dirty="0">
              <a:latin typeface="DM Sans" pitchFamily="2" charset="-18"/>
            </a:endParaRPr>
          </a:p>
        </p:txBody>
      </p:sp>
    </p:spTree>
    <p:extLst>
      <p:ext uri="{BB962C8B-B14F-4D97-AF65-F5344CB8AC3E}">
        <p14:creationId xmlns:p14="http://schemas.microsoft.com/office/powerpoint/2010/main" val="252409462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4">
            <a:extLst>
              <a:ext uri="{FF2B5EF4-FFF2-40B4-BE49-F238E27FC236}">
                <a16:creationId xmlns:a16="http://schemas.microsoft.com/office/drawing/2014/main" id="{FF6A2F6E-41C7-F322-8424-158D9598292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724943"/>
            <a:ext cx="12192000" cy="1133057"/>
          </a:xfrm>
          <a:prstGeom prst="rect">
            <a:avLst/>
          </a:prstGeom>
        </p:spPr>
      </p:pic>
      <p:sp>
        <p:nvSpPr>
          <p:cNvPr id="2" name="Nadpis 1">
            <a:extLst>
              <a:ext uri="{FF2B5EF4-FFF2-40B4-BE49-F238E27FC236}">
                <a16:creationId xmlns:a16="http://schemas.microsoft.com/office/drawing/2014/main" id="{87DDA5AE-DD97-C761-1DDD-D2B97209E8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>
                <a:latin typeface="DM Sans"/>
                <a:cs typeface="Calibri Light"/>
              </a:rPr>
              <a:t>Postup podání </a:t>
            </a:r>
            <a:r>
              <a:rPr lang="cs-CZ" b="1" err="1">
                <a:latin typeface="DM Sans"/>
                <a:cs typeface="Calibri Light"/>
              </a:rPr>
              <a:t>ŽoD</a:t>
            </a:r>
            <a:r>
              <a:rPr lang="cs-CZ" b="1">
                <a:latin typeface="DM Sans"/>
                <a:cs typeface="Calibri Light"/>
              </a:rPr>
              <a:t> na MAS</a:t>
            </a:r>
            <a:endParaRPr lang="cs-CZ" b="1">
              <a:latin typeface="DM Sans"/>
            </a:endParaRP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F627666-3229-8A9F-E6DA-0A6E51485B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cs-CZ" sz="2000">
                <a:latin typeface="DM Sans"/>
                <a:cs typeface="Calibri" panose="020F0502020204030204"/>
              </a:rPr>
              <a:t>Žadatel podává žádost prostřednictvím vlastního účtu na Portálu farmáře i s přílohami </a:t>
            </a:r>
            <a:endParaRPr lang="cs-CZ">
              <a:latin typeface="DM Sans"/>
              <a:cs typeface="Calibri" panose="020F0502020204030204"/>
            </a:endParaRPr>
          </a:p>
          <a:p>
            <a:r>
              <a:rPr lang="cs-CZ" sz="2000" b="1">
                <a:latin typeface="DM Sans"/>
                <a:cs typeface="Calibri" panose="020F0502020204030204"/>
              </a:rPr>
              <a:t>Za datum </a:t>
            </a:r>
            <a:r>
              <a:rPr lang="cs-CZ" sz="2000">
                <a:latin typeface="DM Sans"/>
                <a:cs typeface="Calibri" panose="020F0502020204030204"/>
              </a:rPr>
              <a:t>podání Žádosti o dotaci na MAS se považuje datum podání </a:t>
            </a:r>
            <a:r>
              <a:rPr lang="cs-CZ" sz="2000" b="1">
                <a:latin typeface="DM Sans"/>
                <a:cs typeface="Calibri" panose="020F0502020204030204"/>
              </a:rPr>
              <a:t>Žádosti o dotaci přes Portál farmáře</a:t>
            </a:r>
            <a:endParaRPr lang="cs-CZ" sz="2000">
              <a:latin typeface="DM Sans"/>
              <a:cs typeface="Calibri" panose="020F0502020204030204"/>
            </a:endParaRPr>
          </a:p>
          <a:p>
            <a:r>
              <a:rPr lang="cs-CZ" sz="2000">
                <a:latin typeface="DM Sans"/>
                <a:cs typeface="Calibri" panose="020F0502020204030204"/>
              </a:rPr>
              <a:t>Po předložení žádosti provedou pracovníci MAS administrativní kontrolu</a:t>
            </a:r>
            <a:endParaRPr lang="cs-CZ" sz="2000" b="1">
              <a:latin typeface="DM Sans"/>
              <a:cs typeface="Calibri"/>
            </a:endParaRPr>
          </a:p>
          <a:p>
            <a:r>
              <a:rPr lang="cs-CZ" sz="2000">
                <a:latin typeface="DM Sans"/>
                <a:cs typeface="Calibri" panose="020F0502020204030204"/>
              </a:rPr>
              <a:t>Žádost o dotaci může být na základě písemných podkladů dodaných žadatelem upravována/doplňována i MAS</a:t>
            </a:r>
            <a:endParaRPr lang="cs-CZ">
              <a:latin typeface="DM Sans"/>
              <a:cs typeface="Calibri" panose="020F0502020204030204"/>
            </a:endParaRPr>
          </a:p>
          <a:p>
            <a:r>
              <a:rPr lang="cs-CZ" sz="2000">
                <a:latin typeface="DM Sans"/>
                <a:cs typeface="Calibri" panose="020F0502020204030204"/>
              </a:rPr>
              <a:t>v případě potřeby může MAS vyzvat žadatele písemnou formou k doplnění chybějících podkladů či informací</a:t>
            </a:r>
            <a:endParaRPr lang="cs-CZ">
              <a:latin typeface="DM Sans"/>
              <a:cs typeface="Calibri"/>
            </a:endParaRPr>
          </a:p>
          <a:p>
            <a:r>
              <a:rPr lang="cs-CZ" sz="2000">
                <a:latin typeface="DM Sans"/>
                <a:cs typeface="Calibri"/>
              </a:rPr>
              <a:t>MAS provede výběr projektů - informuje všechny žadatele do 5 dnů od schválení finálního výběru projektů</a:t>
            </a:r>
          </a:p>
          <a:p>
            <a:r>
              <a:rPr lang="cs-CZ" sz="1900">
                <a:latin typeface="DM Sans"/>
                <a:cs typeface="Calibri" panose="020F0502020204030204"/>
              </a:rPr>
              <a:t>Žadatel vybraného projektu následně finalizuje v úzké spolupráci s MAS  svoji žádost o dotaci včetně povinných příloh</a:t>
            </a:r>
            <a:endParaRPr lang="cs-CZ" sz="2000">
              <a:latin typeface="DM Sans"/>
              <a:cs typeface="Calibri" panose="020F0502020204030204"/>
            </a:endParaRPr>
          </a:p>
          <a:p>
            <a:pPr marL="0" indent="0">
              <a:buNone/>
            </a:pPr>
            <a:endParaRPr lang="cs-CZ" sz="2000">
              <a:cs typeface="Calibri" panose="020F0502020204030204"/>
            </a:endParaRPr>
          </a:p>
          <a:p>
            <a:endParaRPr lang="cs-CZ">
              <a:cs typeface="Calibri" panose="020F0502020204030204"/>
            </a:endParaRPr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0CE2B061-DC57-E984-5FB9-D1CD8AE80D1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V="1">
            <a:off x="8998669" y="461963"/>
            <a:ext cx="2729062" cy="805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44887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6DAF64C-304B-9AA2-3302-6BFF174167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>
                <a:latin typeface="DM Sans"/>
                <a:cs typeface="Calibri Light"/>
              </a:rPr>
              <a:t>Podání Žádosti o dotaci na RO SZIF</a:t>
            </a:r>
            <a:endParaRPr lang="cs-CZ">
              <a:latin typeface="DM Sans"/>
            </a:endParaRP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9A1EFE6-CF68-EF1D-C628-92AAF18F6F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cs-CZ" sz="2200" dirty="0">
                <a:latin typeface="DM Sans"/>
                <a:ea typeface="+mn-lt"/>
                <a:cs typeface="+mn-lt"/>
              </a:rPr>
              <a:t>MAS formulář </a:t>
            </a:r>
            <a:r>
              <a:rPr lang="cs-CZ" sz="2200" dirty="0" err="1">
                <a:latin typeface="DM Sans"/>
                <a:ea typeface="+mn-lt"/>
                <a:cs typeface="+mn-lt"/>
              </a:rPr>
              <a:t>ŽoD</a:t>
            </a:r>
            <a:r>
              <a:rPr lang="cs-CZ" sz="2200" dirty="0">
                <a:latin typeface="DM Sans"/>
                <a:ea typeface="+mn-lt"/>
                <a:cs typeface="+mn-lt"/>
              </a:rPr>
              <a:t> elektronicky podepíše a včetně příloh postoupí vybranému žadateli přes PF na podání RO SZIF minimálně tři dny před termínem </a:t>
            </a:r>
            <a:r>
              <a:rPr lang="cs-CZ" sz="2200" b="1" dirty="0">
                <a:latin typeface="DM Sans"/>
                <a:ea typeface="+mn-lt"/>
                <a:cs typeface="+mn-lt"/>
              </a:rPr>
              <a:t> registrace na RO SZIF stanoveného ve výzvě MAS</a:t>
            </a:r>
            <a:r>
              <a:rPr lang="cs-CZ" sz="2200" dirty="0">
                <a:latin typeface="DM Sans"/>
                <a:ea typeface="+mn-lt"/>
                <a:cs typeface="+mn-lt"/>
              </a:rPr>
              <a:t>.</a:t>
            </a:r>
          </a:p>
          <a:p>
            <a:r>
              <a:rPr lang="cs-CZ" sz="2200" dirty="0">
                <a:latin typeface="DM Sans"/>
                <a:ea typeface="+mn-lt"/>
                <a:cs typeface="+mn-lt"/>
              </a:rPr>
              <a:t>O podání </a:t>
            </a:r>
            <a:r>
              <a:rPr lang="cs-CZ" sz="2200" dirty="0" err="1">
                <a:latin typeface="DM Sans"/>
                <a:ea typeface="+mn-lt"/>
                <a:cs typeface="+mn-lt"/>
              </a:rPr>
              <a:t>ŽoD</a:t>
            </a:r>
            <a:r>
              <a:rPr lang="cs-CZ" sz="2200" dirty="0">
                <a:latin typeface="DM Sans"/>
                <a:ea typeface="+mn-lt"/>
                <a:cs typeface="+mn-lt"/>
              </a:rPr>
              <a:t> na RO SZIF bude žadatel informován prostřednictvím PF SZIF nejpozději do 14 kalendářních dnů od finálního termínu registrace na RO SZIF </a:t>
            </a:r>
          </a:p>
          <a:p>
            <a:r>
              <a:rPr lang="cs-CZ" sz="2200" dirty="0">
                <a:latin typeface="DM Sans"/>
              </a:rPr>
              <a:t>SZIF provede administrativní kontrolu, kontrolu přijatelnosti a kontrolu dokumentace.  </a:t>
            </a:r>
          </a:p>
          <a:p>
            <a:r>
              <a:rPr lang="cs-CZ" sz="2200" dirty="0">
                <a:latin typeface="DM Sans"/>
              </a:rPr>
              <a:t>Při nedostatcích vyzve SZIF  k jejich odstranění do 21 kalendářních dnů </a:t>
            </a:r>
          </a:p>
          <a:p>
            <a:r>
              <a:rPr lang="cs-CZ" sz="2200" dirty="0">
                <a:latin typeface="DM Sans"/>
                <a:ea typeface="+mn-lt"/>
                <a:cs typeface="+mn-lt"/>
              </a:rPr>
              <a:t>Pokud je projekt schválen k poskytnutí dotace ze SZP, je žadatel vyzván prostřednictvím Portálu farmáře </a:t>
            </a:r>
            <a:r>
              <a:rPr lang="cs-CZ" sz="2200" b="1" dirty="0">
                <a:latin typeface="DM Sans"/>
                <a:ea typeface="+mn-lt"/>
                <a:cs typeface="+mn-lt"/>
              </a:rPr>
              <a:t>k podpisu Dohody. </a:t>
            </a:r>
            <a:endParaRPr lang="cs-CZ" sz="2200" b="1" dirty="0">
              <a:latin typeface="DM Sans"/>
              <a:cs typeface="Calibri"/>
            </a:endParaRPr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724A2506-FEF1-E8D3-A6B4-9588359511E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V="1">
            <a:off x="8998669" y="461963"/>
            <a:ext cx="2729062" cy="80590"/>
          </a:xfrm>
          <a:prstGeom prst="rect">
            <a:avLst/>
          </a:prstGeom>
        </p:spPr>
      </p:pic>
      <p:pic>
        <p:nvPicPr>
          <p:cNvPr id="5" name="Obrázek 4">
            <a:extLst>
              <a:ext uri="{FF2B5EF4-FFF2-40B4-BE49-F238E27FC236}">
                <a16:creationId xmlns:a16="http://schemas.microsoft.com/office/drawing/2014/main" id="{2558FA06-ABC5-78E7-A4CC-2154866E272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5724943"/>
            <a:ext cx="12192000" cy="11330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062633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F99EFA4-D143-49D3-82C4-2B48805AFE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sz="4900" b="1">
                <a:latin typeface="DM Sans"/>
              </a:rPr>
              <a:t>Přístup do Portálu Farmáře</a:t>
            </a:r>
            <a:r>
              <a:rPr lang="cs-CZ" sz="4000" b="1">
                <a:latin typeface="DM Sans"/>
              </a:rPr>
              <a:t> </a:t>
            </a:r>
            <a:br>
              <a:rPr lang="cs-CZ" b="1">
                <a:latin typeface="DM Sans" pitchFamily="2" charset="-18"/>
              </a:rPr>
            </a:br>
            <a:endParaRPr lang="cs-CZ">
              <a:latin typeface="DM Sans" pitchFamily="2" charset="-18"/>
            </a:endParaRP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233E6B1A-1697-2C2F-4E81-2664DFBE1F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3555" y="1834956"/>
            <a:ext cx="10515600" cy="4351338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cs-CZ" sz="2400" dirty="0">
                <a:latin typeface="DM Sans"/>
              </a:rPr>
              <a:t>Přístup do Portálu farmáře: </a:t>
            </a:r>
            <a:endParaRPr lang="cs-CZ" dirty="0">
              <a:latin typeface="Calibri" panose="020F0502020204030204"/>
              <a:cs typeface="Calibri" panose="020F0502020204030204"/>
            </a:endParaRPr>
          </a:p>
          <a:p>
            <a:pPr lvl="1">
              <a:buFont typeface="Courier New" panose="020B0604020202020204" pitchFamily="34" charset="0"/>
              <a:buChar char="o"/>
            </a:pPr>
            <a:r>
              <a:rPr lang="cs-CZ" sz="2000" dirty="0">
                <a:latin typeface="DM Sans"/>
              </a:rPr>
              <a:t>prostřednictvím datové schránky žadatele o dotaci</a:t>
            </a:r>
            <a:endParaRPr lang="cs-CZ" dirty="0">
              <a:latin typeface="Calibri" panose="020F0502020204030204"/>
              <a:cs typeface="Calibri" panose="020F0502020204030204"/>
            </a:endParaRPr>
          </a:p>
          <a:p>
            <a:pPr lvl="1">
              <a:buFont typeface="Courier New" panose="020B0604020202020204" pitchFamily="34" charset="0"/>
              <a:buChar char="o"/>
            </a:pPr>
            <a:r>
              <a:rPr lang="cs-CZ" sz="2000" dirty="0">
                <a:latin typeface="DM Sans"/>
              </a:rPr>
              <a:t>e-Podatelny s elektronickým podpisem žadatele</a:t>
            </a:r>
            <a:endParaRPr lang="cs-CZ" sz="2000" dirty="0">
              <a:latin typeface="Calibri" panose="020F0502020204030204"/>
              <a:cs typeface="Calibri" panose="020F0502020204030204"/>
            </a:endParaRPr>
          </a:p>
          <a:p>
            <a:r>
              <a:rPr lang="cs-CZ" sz="2400" dirty="0">
                <a:latin typeface="DM Sans"/>
              </a:rPr>
              <a:t>Žadatel si vytiskne </a:t>
            </a:r>
            <a:r>
              <a:rPr lang="cs-CZ" sz="2400" dirty="0">
                <a:latin typeface="DM Sans"/>
                <a:hlinkClick r:id="rId2"/>
              </a:rPr>
              <a:t>formulář</a:t>
            </a:r>
            <a:r>
              <a:rPr lang="cs-CZ" sz="2400" dirty="0">
                <a:latin typeface="DM Sans"/>
              </a:rPr>
              <a:t> „Žádost o přístup do portálu do portálu EAGRI a do Portálu farmáře SZIF“ </a:t>
            </a:r>
          </a:p>
          <a:p>
            <a:endParaRPr lang="cs-CZ" sz="2400" dirty="0">
              <a:latin typeface="DM Sans"/>
            </a:endParaRPr>
          </a:p>
          <a:p>
            <a:r>
              <a:rPr lang="cs-CZ" sz="2400" dirty="0">
                <a:latin typeface="DM Sans"/>
              </a:rPr>
              <a:t> Zde je </a:t>
            </a:r>
            <a:r>
              <a:rPr lang="cs-CZ" sz="2400" dirty="0">
                <a:latin typeface="DM Sans"/>
                <a:hlinkClick r:id="rId3"/>
              </a:rPr>
              <a:t>návod</a:t>
            </a:r>
            <a:r>
              <a:rPr lang="cs-CZ" sz="2400" dirty="0">
                <a:latin typeface="DM Sans"/>
              </a:rPr>
              <a:t> přístupu do Portálu farmáře</a:t>
            </a:r>
          </a:p>
          <a:p>
            <a:endParaRPr lang="cs-CZ" dirty="0">
              <a:ea typeface="Calibri"/>
              <a:cs typeface="Calibri"/>
            </a:endParaRPr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D60E7A1C-E842-164F-1E04-63DC129C7B8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V="1">
            <a:off x="8998669" y="461963"/>
            <a:ext cx="2729062" cy="80590"/>
          </a:xfrm>
          <a:prstGeom prst="rect">
            <a:avLst/>
          </a:prstGeom>
        </p:spPr>
      </p:pic>
      <p:pic>
        <p:nvPicPr>
          <p:cNvPr id="5" name="Obrázek 4">
            <a:extLst>
              <a:ext uri="{FF2B5EF4-FFF2-40B4-BE49-F238E27FC236}">
                <a16:creationId xmlns:a16="http://schemas.microsoft.com/office/drawing/2014/main" id="{2C8E6F28-65CA-2DFA-4397-D643213801F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5724943"/>
            <a:ext cx="12192000" cy="11330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226320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46FB2E5-78FF-E546-EBE8-C2A865137A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>
                <a:latin typeface="DM Sans"/>
              </a:rPr>
              <a:t>Podání </a:t>
            </a:r>
            <a:r>
              <a:rPr lang="cs-CZ" b="1" err="1">
                <a:latin typeface="DM Sans"/>
              </a:rPr>
              <a:t>ŽoD</a:t>
            </a:r>
            <a:r>
              <a:rPr lang="cs-CZ" b="1">
                <a:latin typeface="DM Sans"/>
              </a:rPr>
              <a:t> do Portálu Farmáře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5015E84-743E-DB33-56F0-02E9952FC4C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endParaRPr lang="cs-CZ" dirty="0">
              <a:latin typeface="DM Sans"/>
              <a:ea typeface="Calibri"/>
              <a:cs typeface="Calibri"/>
            </a:endParaRPr>
          </a:p>
          <a:p>
            <a:r>
              <a:rPr lang="cs-CZ" dirty="0">
                <a:latin typeface="DM Sans"/>
                <a:ea typeface="Calibri"/>
                <a:cs typeface="Calibri"/>
              </a:rPr>
              <a:t>Podrobný návod najdete na našich </a:t>
            </a:r>
            <a:r>
              <a:rPr lang="cs-CZ" dirty="0">
                <a:latin typeface="DM Sans"/>
                <a:ea typeface="Calibri"/>
                <a:cs typeface="Calibri"/>
                <a:hlinkClick r:id="rId2"/>
              </a:rPr>
              <a:t>webových stránkách</a:t>
            </a:r>
            <a:endParaRPr lang="cs-CZ" dirty="0">
              <a:latin typeface="DM Sans"/>
              <a:ea typeface="Calibri"/>
              <a:cs typeface="Calibri"/>
            </a:endParaRPr>
          </a:p>
          <a:p>
            <a:pPr marL="0" indent="0">
              <a:buNone/>
            </a:pPr>
            <a:endParaRPr lang="cs-CZ" dirty="0"/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937B4D91-0F1A-9BBE-731E-363BF199C03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V="1">
            <a:off x="8998669" y="461963"/>
            <a:ext cx="2729062" cy="80590"/>
          </a:xfrm>
          <a:prstGeom prst="rect">
            <a:avLst/>
          </a:prstGeom>
        </p:spPr>
      </p:pic>
      <p:pic>
        <p:nvPicPr>
          <p:cNvPr id="5" name="Obrázek 4">
            <a:extLst>
              <a:ext uri="{FF2B5EF4-FFF2-40B4-BE49-F238E27FC236}">
                <a16:creationId xmlns:a16="http://schemas.microsoft.com/office/drawing/2014/main" id="{E5139141-3055-CCCB-8ABA-38AC0C0FC59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5724943"/>
            <a:ext cx="12192000" cy="11330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403736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4">
            <a:extLst>
              <a:ext uri="{FF2B5EF4-FFF2-40B4-BE49-F238E27FC236}">
                <a16:creationId xmlns:a16="http://schemas.microsoft.com/office/drawing/2014/main" id="{A722E522-1A95-6FE0-AA84-F596BD99E3C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724943"/>
            <a:ext cx="12192000" cy="1133057"/>
          </a:xfrm>
          <a:prstGeom prst="rect">
            <a:avLst/>
          </a:prstGeom>
        </p:spPr>
      </p:pic>
      <p:sp>
        <p:nvSpPr>
          <p:cNvPr id="2" name="Nadpis 1">
            <a:extLst>
              <a:ext uri="{FF2B5EF4-FFF2-40B4-BE49-F238E27FC236}">
                <a16:creationId xmlns:a16="http://schemas.microsoft.com/office/drawing/2014/main" id="{2F38ABDE-ECE9-CF1D-DCC4-BE4E96A4AB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07365"/>
            <a:ext cx="10515600" cy="1325563"/>
          </a:xfrm>
        </p:spPr>
        <p:txBody>
          <a:bodyPr/>
          <a:lstStyle/>
          <a:p>
            <a:r>
              <a:rPr lang="cs-CZ" b="1">
                <a:latin typeface="DM Sans"/>
                <a:ea typeface="Calibri Light"/>
                <a:cs typeface="Calibri Light"/>
              </a:rPr>
              <a:t>Povinné přílohy - Žádost o dotaci</a:t>
            </a:r>
            <a:endParaRPr lang="cs-CZ" b="1">
              <a:latin typeface="DM Sans"/>
            </a:endParaRP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6CDBA58-364E-6C88-871E-32EE6CBA1A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36376"/>
            <a:ext cx="10515600" cy="4351338"/>
          </a:xfrm>
        </p:spPr>
        <p:txBody>
          <a:bodyPr vert="horz" lIns="91440" tIns="45720" rIns="91440" bIns="45720" rtlCol="0" anchor="t">
            <a:normAutofit/>
          </a:bodyPr>
          <a:lstStyle/>
          <a:p>
            <a:pPr algn="just"/>
            <a:r>
              <a:rPr lang="cs-CZ" sz="2400" dirty="0">
                <a:latin typeface="DM Sans"/>
              </a:rPr>
              <a:t>U stavebních výdajů – fotodokumentace před realizací</a:t>
            </a:r>
            <a:endParaRPr lang="cs-CZ" dirty="0">
              <a:latin typeface="DM Sans"/>
              <a:ea typeface="Calibri" panose="020F0502020204030204"/>
              <a:cs typeface="Calibri" panose="020F0502020204030204"/>
            </a:endParaRPr>
          </a:p>
          <a:p>
            <a:pPr algn="just"/>
            <a:r>
              <a:rPr lang="cs-CZ" sz="2400" dirty="0">
                <a:latin typeface="DM Sans"/>
              </a:rPr>
              <a:t>Povolení stavebního úřadu – platné ke dni podání na RO SZIF</a:t>
            </a:r>
            <a:endParaRPr lang="cs-CZ" dirty="0">
              <a:latin typeface="DM Sans"/>
            </a:endParaRPr>
          </a:p>
          <a:p>
            <a:pPr algn="just"/>
            <a:r>
              <a:rPr lang="cs-CZ" sz="2400" dirty="0">
                <a:latin typeface="DM Sans"/>
              </a:rPr>
              <a:t>Projektová dokumentace schválená stavebním úřadem </a:t>
            </a:r>
            <a:endParaRPr lang="cs-CZ" dirty="0">
              <a:latin typeface="DM Sans"/>
            </a:endParaRPr>
          </a:p>
          <a:p>
            <a:pPr algn="just"/>
            <a:r>
              <a:rPr lang="cs-CZ" sz="2400" dirty="0">
                <a:latin typeface="DM Sans"/>
              </a:rPr>
              <a:t>Posouzení vlivu záměru na ŽP (dle projektu)</a:t>
            </a:r>
            <a:endParaRPr lang="cs-CZ" dirty="0">
              <a:latin typeface="DM Sans"/>
            </a:endParaRPr>
          </a:p>
          <a:p>
            <a:pPr algn="just"/>
            <a:r>
              <a:rPr lang="cs-CZ" sz="2400" dirty="0">
                <a:latin typeface="DM Sans"/>
              </a:rPr>
              <a:t>Prohlášení o zařazení podniku do kategorie mikro, malý nebo střední podnik </a:t>
            </a:r>
            <a:endParaRPr lang="cs-CZ" dirty="0">
              <a:latin typeface="DM Sans"/>
            </a:endParaRPr>
          </a:p>
          <a:p>
            <a:endParaRPr lang="cs-CZ" dirty="0">
              <a:ea typeface="Calibri"/>
              <a:cs typeface="Calibri"/>
            </a:endParaRPr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28D7C911-32C9-35EA-7FB7-4C0598D1A53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V="1">
            <a:off x="8998669" y="461963"/>
            <a:ext cx="2729062" cy="805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475723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5ED0454-D366-FA71-19F0-93B69F64E2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31656"/>
            <a:ext cx="10515600" cy="1325563"/>
          </a:xfrm>
        </p:spPr>
        <p:txBody>
          <a:bodyPr>
            <a:normAutofit/>
          </a:bodyPr>
          <a:lstStyle/>
          <a:p>
            <a:r>
              <a:rPr lang="cs-CZ" b="1" dirty="0">
                <a:latin typeface="DM Sans"/>
                <a:ea typeface="Calibri" panose="020F0502020204030204" pitchFamily="34" charset="0"/>
                <a:cs typeface="DM Sans" pitchFamily="2" charset="-18"/>
              </a:rPr>
              <a:t>Povinné přílohy - podpis</a:t>
            </a:r>
            <a:r>
              <a:rPr lang="cs-CZ" b="1" dirty="0">
                <a:effectLst/>
                <a:latin typeface="DM Sans"/>
                <a:ea typeface="Calibri" panose="020F0502020204030204" pitchFamily="34" charset="0"/>
                <a:cs typeface="DM Sans" pitchFamily="2" charset="-18"/>
              </a:rPr>
              <a:t> Dohody </a:t>
            </a:r>
            <a:br>
              <a:rPr lang="cs-CZ" sz="4400" dirty="0">
                <a:effectLst/>
                <a:latin typeface="DM Sans" pitchFamily="2" charset="-18"/>
                <a:ea typeface="Calibri" panose="020F0502020204030204" pitchFamily="34" charset="0"/>
                <a:cs typeface="DM Sans" pitchFamily="2" charset="-18"/>
              </a:rPr>
            </a:b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8403071-68F1-CB60-0778-23465C9E728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cs-CZ" sz="2800">
                <a:effectLst/>
                <a:latin typeface="DM Sans" pitchFamily="2" charset="-18"/>
                <a:ea typeface="Calibri" panose="020F0502020204030204" pitchFamily="34" charset="0"/>
                <a:cs typeface="DM Sans" pitchFamily="2" charset="-18"/>
              </a:rPr>
              <a:t>Dokumentace k výběru dodavatele pokud je stanovena Příručkou pro zadávání zakázek daná pravidly</a:t>
            </a:r>
            <a:r>
              <a:rPr lang="cs-CZ" sz="2800">
                <a:latin typeface="DM Sans" pitchFamily="2" charset="-18"/>
                <a:ea typeface="Calibri" panose="020F0502020204030204" pitchFamily="34" charset="0"/>
                <a:cs typeface="DM Sans" pitchFamily="2" charset="-18"/>
              </a:rPr>
              <a:t> a dle Seznamu dokumentace k cen. marketingu</a:t>
            </a:r>
            <a:endParaRPr lang="cs-CZ" sz="2800">
              <a:effectLst/>
              <a:latin typeface="DM Sans" pitchFamily="2" charset="-18"/>
              <a:ea typeface="Calibri" panose="020F0502020204030204" pitchFamily="34" charset="0"/>
              <a:cs typeface="DM Sans" pitchFamily="2" charset="-18"/>
            </a:endParaRPr>
          </a:p>
          <a:p>
            <a:r>
              <a:rPr lang="cs-CZ">
                <a:latin typeface="DM Sans" pitchFamily="2" charset="-18"/>
              </a:rPr>
              <a:t>Potvrzení finančního úřadu o bezdlužnosti</a:t>
            </a:r>
          </a:p>
          <a:p>
            <a:r>
              <a:rPr lang="cs-CZ" sz="2800">
                <a:effectLst/>
                <a:latin typeface="DM Sans"/>
                <a:ea typeface="Calibri" panose="020F0502020204030204" pitchFamily="34" charset="0"/>
                <a:cs typeface="DM Sans" pitchFamily="2" charset="-18"/>
              </a:rPr>
              <a:t>Prohlášení o zařazení podniku do kategorie mikro, malý nebo střední podnik</a:t>
            </a:r>
          </a:p>
          <a:p>
            <a:endParaRPr lang="cs-CZ"/>
          </a:p>
          <a:p>
            <a:endParaRPr lang="cs-CZ"/>
          </a:p>
          <a:p>
            <a:endParaRPr lang="cs-CZ"/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9A11D978-1B93-5E5D-C138-28B2F296794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V="1">
            <a:off x="8998669" y="461963"/>
            <a:ext cx="2729062" cy="80590"/>
          </a:xfrm>
          <a:prstGeom prst="rect">
            <a:avLst/>
          </a:prstGeom>
        </p:spPr>
      </p:pic>
      <p:pic>
        <p:nvPicPr>
          <p:cNvPr id="5" name="Obrázek 4">
            <a:extLst>
              <a:ext uri="{FF2B5EF4-FFF2-40B4-BE49-F238E27FC236}">
                <a16:creationId xmlns:a16="http://schemas.microsoft.com/office/drawing/2014/main" id="{92BC4500-CECF-2131-BD35-FF3D4958BE6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5724943"/>
            <a:ext cx="12192000" cy="11330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128921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4">
            <a:extLst>
              <a:ext uri="{FF2B5EF4-FFF2-40B4-BE49-F238E27FC236}">
                <a16:creationId xmlns:a16="http://schemas.microsoft.com/office/drawing/2014/main" id="{3EA456FF-759B-3DDF-68AA-FE616DA0796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724943"/>
            <a:ext cx="12192000" cy="1133057"/>
          </a:xfrm>
          <a:prstGeom prst="rect">
            <a:avLst/>
          </a:prstGeom>
        </p:spPr>
      </p:pic>
      <p:sp>
        <p:nvSpPr>
          <p:cNvPr id="2" name="Nadpis 1">
            <a:extLst>
              <a:ext uri="{FF2B5EF4-FFF2-40B4-BE49-F238E27FC236}">
                <a16:creationId xmlns:a16="http://schemas.microsoft.com/office/drawing/2014/main" id="{6965A484-F1FB-A7A7-F3E4-4CD26C2732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12994"/>
            <a:ext cx="10515600" cy="1325563"/>
          </a:xfrm>
        </p:spPr>
        <p:txBody>
          <a:bodyPr>
            <a:normAutofit/>
          </a:bodyPr>
          <a:lstStyle/>
          <a:p>
            <a:r>
              <a:rPr lang="cs-CZ" sz="4400" b="1" dirty="0">
                <a:effectLst/>
                <a:latin typeface="DM Sans"/>
                <a:ea typeface="Calibri"/>
                <a:cs typeface="DM Sans" pitchFamily="2" charset="-18"/>
              </a:rPr>
              <a:t>Povinné přílohy </a:t>
            </a:r>
            <a:r>
              <a:rPr lang="cs-CZ" b="1" dirty="0">
                <a:latin typeface="DM Sans"/>
                <a:ea typeface="Calibri"/>
                <a:cs typeface="DM Sans" pitchFamily="2" charset="-18"/>
              </a:rPr>
              <a:t>- Žádost o</a:t>
            </a:r>
            <a:r>
              <a:rPr lang="cs-CZ" sz="4400" b="1" dirty="0">
                <a:effectLst/>
                <a:latin typeface="DM Sans"/>
                <a:ea typeface="Calibri"/>
                <a:cs typeface="DM Sans" pitchFamily="2" charset="-18"/>
              </a:rPr>
              <a:t> platbu </a:t>
            </a:r>
            <a:br>
              <a:rPr lang="cs-CZ" sz="4400" dirty="0">
                <a:effectLst/>
                <a:latin typeface="DM Sans" pitchFamily="2" charset="-18"/>
                <a:ea typeface="Calibri" panose="020F0502020204030204" pitchFamily="34" charset="0"/>
                <a:cs typeface="DM Sans" pitchFamily="2" charset="-18"/>
              </a:rPr>
            </a:b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0F929BA-6B6B-C541-7B58-E7AA6E7341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342900" lvl="0" indent="-342900" algn="just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cs-CZ" sz="2800" dirty="0">
                <a:effectLst/>
                <a:latin typeface="DM Sans" pitchFamily="2" charset="-18"/>
                <a:ea typeface="Calibri" panose="020F0502020204030204" pitchFamily="34" charset="0"/>
                <a:cs typeface="DM Sans" pitchFamily="2" charset="-18"/>
              </a:rPr>
              <a:t>Doklad o vedení BÚ vlastníka dotace</a:t>
            </a:r>
          </a:p>
          <a:p>
            <a:pPr marL="342900" lvl="0" indent="-342900" algn="just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cs-CZ" sz="2800" dirty="0">
                <a:effectLst/>
                <a:latin typeface="DM Sans" pitchFamily="2" charset="-18"/>
                <a:ea typeface="Calibri" panose="020F0502020204030204" pitchFamily="34" charset="0"/>
                <a:cs typeface="DM Sans" pitchFamily="2" charset="-18"/>
              </a:rPr>
              <a:t>Účetní daňové doklady</a:t>
            </a:r>
          </a:p>
          <a:p>
            <a:pPr marL="342900" lvl="0" indent="-342900" algn="just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cs-CZ" sz="2800" dirty="0">
                <a:effectLst/>
                <a:latin typeface="DM Sans" pitchFamily="2" charset="-18"/>
                <a:ea typeface="Calibri" panose="020F0502020204030204" pitchFamily="34" charset="0"/>
                <a:cs typeface="DM Sans" pitchFamily="2" charset="-18"/>
              </a:rPr>
              <a:t>Doklad o uhrazení závazku dodavateli (např. výpis z bú)</a:t>
            </a:r>
          </a:p>
          <a:p>
            <a:pPr marL="342900" lvl="0" indent="-342900" algn="just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cs-CZ" sz="2800" dirty="0">
                <a:effectLst/>
                <a:latin typeface="DM Sans" pitchFamily="2" charset="-18"/>
                <a:ea typeface="Calibri" panose="020F0502020204030204" pitchFamily="34" charset="0"/>
                <a:cs typeface="DM Sans" pitchFamily="2" charset="-18"/>
              </a:rPr>
              <a:t>U nákupu vozidla technický průkaz, pokud bude využíván mimo uzavřený areál</a:t>
            </a:r>
          </a:p>
          <a:p>
            <a:pPr marL="342900" lvl="0" indent="-342900" algn="just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cs-CZ" sz="2800" dirty="0">
                <a:effectLst/>
                <a:latin typeface="DM Sans" pitchFamily="2" charset="-18"/>
                <a:ea typeface="Calibri" panose="020F0502020204030204" pitchFamily="34" charset="0"/>
                <a:cs typeface="DM Sans" pitchFamily="2" charset="-18"/>
              </a:rPr>
              <a:t>Kolaudační souhlas nebo oznámení </a:t>
            </a:r>
            <a:r>
              <a:rPr lang="cs-CZ" dirty="0">
                <a:latin typeface="DM Sans" pitchFamily="2" charset="-18"/>
                <a:ea typeface="Calibri" panose="020F0502020204030204" pitchFamily="34" charset="0"/>
                <a:cs typeface="DM Sans" pitchFamily="2" charset="-18"/>
              </a:rPr>
              <a:t>SÚ </a:t>
            </a:r>
            <a:r>
              <a:rPr lang="cs-CZ" sz="2800" dirty="0">
                <a:effectLst/>
                <a:latin typeface="DM Sans" pitchFamily="2" charset="-18"/>
                <a:ea typeface="Calibri" panose="020F0502020204030204" pitchFamily="34" charset="0"/>
                <a:cs typeface="DM Sans" pitchFamily="2" charset="-18"/>
              </a:rPr>
              <a:t>o užívaní stavby </a:t>
            </a:r>
          </a:p>
          <a:p>
            <a:pPr marL="342900" lvl="0" indent="-342900" algn="just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cs-CZ" sz="2800" dirty="0">
                <a:effectLst/>
                <a:latin typeface="DM Sans" pitchFamily="2" charset="-18"/>
                <a:ea typeface="Calibri" panose="020F0502020204030204" pitchFamily="34" charset="0"/>
                <a:cs typeface="DM Sans" pitchFamily="2" charset="-18"/>
              </a:rPr>
              <a:t>Soupiska daň. účetních dokladů k výdajům, ze kterých je stanovena dotace</a:t>
            </a:r>
          </a:p>
          <a:p>
            <a:pPr marL="342900" lvl="0" indent="-342900" algn="just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cs-CZ" sz="2800" dirty="0">
                <a:effectLst/>
                <a:latin typeface="DM Sans" pitchFamily="2" charset="-18"/>
                <a:ea typeface="Calibri" panose="020F0502020204030204" pitchFamily="34" charset="0"/>
                <a:cs typeface="DM Sans" pitchFamily="2" charset="-18"/>
              </a:rPr>
              <a:t>Potvrzení </a:t>
            </a:r>
            <a:r>
              <a:rPr lang="cs-CZ" dirty="0">
                <a:latin typeface="DM Sans" pitchFamily="2" charset="-18"/>
                <a:ea typeface="Calibri" panose="020F0502020204030204" pitchFamily="34" charset="0"/>
                <a:cs typeface="DM Sans" pitchFamily="2" charset="-18"/>
              </a:rPr>
              <a:t>FÚ </a:t>
            </a:r>
            <a:r>
              <a:rPr lang="cs-CZ" sz="2800" dirty="0">
                <a:effectLst/>
                <a:latin typeface="DM Sans" pitchFamily="2" charset="-18"/>
                <a:ea typeface="Calibri" panose="020F0502020204030204" pitchFamily="34" charset="0"/>
                <a:cs typeface="DM Sans" pitchFamily="2" charset="-18"/>
              </a:rPr>
              <a:t>o bezdlužnosti – ne starší než 30 dnů k datu předložení Žádosti o platbu</a:t>
            </a:r>
          </a:p>
          <a:p>
            <a:pPr marL="342900" lvl="0" indent="-342900" algn="just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cs-CZ" sz="2800" dirty="0">
                <a:effectLst/>
                <a:latin typeface="DM Sans" pitchFamily="2" charset="-18"/>
                <a:ea typeface="Calibri" panose="020F0502020204030204" pitchFamily="34" charset="0"/>
                <a:cs typeface="DM Sans" pitchFamily="2" charset="-18"/>
              </a:rPr>
              <a:t>Dokumentace k výběru dodavatele, pokud je stanov</a:t>
            </a:r>
            <a:r>
              <a:rPr lang="cs-CZ" dirty="0">
                <a:latin typeface="DM Sans" pitchFamily="2" charset="-18"/>
                <a:ea typeface="Calibri" panose="020F0502020204030204" pitchFamily="34" charset="0"/>
                <a:cs typeface="DM Sans" pitchFamily="2" charset="-18"/>
              </a:rPr>
              <a:t>e</a:t>
            </a:r>
            <a:r>
              <a:rPr lang="cs-CZ" sz="2800" dirty="0">
                <a:effectLst/>
                <a:latin typeface="DM Sans" pitchFamily="2" charset="-18"/>
                <a:ea typeface="Calibri" panose="020F0502020204030204" pitchFamily="34" charset="0"/>
                <a:cs typeface="DM Sans" pitchFamily="2" charset="-18"/>
              </a:rPr>
              <a:t>na příručkou</a:t>
            </a:r>
          </a:p>
          <a:p>
            <a:pPr marL="342900" lvl="0" indent="-342900" algn="just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cs-CZ" sz="2800" dirty="0">
                <a:effectLst/>
                <a:latin typeface="DM Sans" pitchFamily="2" charset="-18"/>
                <a:ea typeface="Calibri" panose="020F0502020204030204" pitchFamily="34" charset="0"/>
                <a:cs typeface="DM Sans" pitchFamily="2" charset="-18"/>
              </a:rPr>
              <a:t>Dodatky ke smlouvě s dodavatelem </a:t>
            </a:r>
          </a:p>
          <a:p>
            <a:pPr marL="342900" lvl="0" indent="-342900" algn="just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cs-CZ" sz="2800" dirty="0">
                <a:effectLst/>
                <a:latin typeface="DM Sans" pitchFamily="2" charset="-18"/>
                <a:ea typeface="Calibri" panose="020F0502020204030204" pitchFamily="34" charset="0"/>
                <a:cs typeface="DM Sans" pitchFamily="2" charset="-18"/>
              </a:rPr>
              <a:t>Fotodokumentace předmětu dotace </a:t>
            </a: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cs-CZ" sz="2800" dirty="0">
                <a:effectLst/>
                <a:latin typeface="DM Sans" pitchFamily="2" charset="-18"/>
                <a:ea typeface="Calibri" panose="020F0502020204030204" pitchFamily="34" charset="0"/>
                <a:cs typeface="DM Sans" pitchFamily="2" charset="-18"/>
              </a:rPr>
              <a:t>Oprávnění k provozování činnosti, která je předmětem projektu </a:t>
            </a:r>
          </a:p>
          <a:p>
            <a:endParaRPr lang="cs-CZ" dirty="0"/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F24C18AE-6B1D-85AD-41E1-757CAC155DD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V="1">
            <a:off x="8998669" y="461963"/>
            <a:ext cx="2729062" cy="805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13038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C76927F-8F43-601E-873B-F610217E6F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>
                <a:latin typeface="DM Sans"/>
              </a:rPr>
              <a:t>Obsah semináře</a:t>
            </a:r>
          </a:p>
        </p:txBody>
      </p:sp>
      <p:sp>
        <p:nvSpPr>
          <p:cNvPr id="5" name="Zástupný obsah 4">
            <a:extLst>
              <a:ext uri="{FF2B5EF4-FFF2-40B4-BE49-F238E27FC236}">
                <a16:creationId xmlns:a16="http://schemas.microsoft.com/office/drawing/2014/main" id="{870B77E1-19A3-8927-1FA3-30E422CDA2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fontScale="85000" lnSpcReduction="20000"/>
          </a:bodyPr>
          <a:lstStyle/>
          <a:p>
            <a:r>
              <a:rPr lang="cs-CZ" dirty="0">
                <a:latin typeface="DM Sans"/>
                <a:ea typeface="Calibri Light"/>
                <a:cs typeface="Calibri Light"/>
              </a:rPr>
              <a:t>Základní informace o výzvě</a:t>
            </a:r>
          </a:p>
          <a:p>
            <a:r>
              <a:rPr lang="cs-CZ" dirty="0">
                <a:latin typeface="DM Sans"/>
                <a:ea typeface="Calibri"/>
                <a:cs typeface="Calibri"/>
              </a:rPr>
              <a:t>Kritéria přijatelnosti projektu</a:t>
            </a:r>
          </a:p>
          <a:p>
            <a:r>
              <a:rPr lang="cs-CZ" dirty="0">
                <a:latin typeface="DM Sans"/>
                <a:ea typeface="Calibri"/>
                <a:cs typeface="Calibri"/>
              </a:rPr>
              <a:t>Další podmínky</a:t>
            </a:r>
          </a:p>
          <a:p>
            <a:r>
              <a:rPr lang="cs-CZ" dirty="0">
                <a:latin typeface="DM Sans"/>
                <a:ea typeface="Calibri"/>
                <a:cs typeface="Calibri"/>
              </a:rPr>
              <a:t>Přidaná hodnota</a:t>
            </a:r>
          </a:p>
          <a:p>
            <a:r>
              <a:rPr lang="cs-CZ" dirty="0" err="1">
                <a:latin typeface="DM Sans"/>
                <a:ea typeface="Calibri"/>
                <a:cs typeface="Calibri"/>
              </a:rPr>
              <a:t>Fiche</a:t>
            </a:r>
            <a:r>
              <a:rPr lang="cs-CZ" dirty="0">
                <a:latin typeface="DM Sans"/>
                <a:ea typeface="Calibri"/>
                <a:cs typeface="Calibri"/>
              </a:rPr>
              <a:t> 4</a:t>
            </a:r>
          </a:p>
          <a:p>
            <a:r>
              <a:rPr lang="cs-CZ" dirty="0">
                <a:latin typeface="DM Sans"/>
                <a:ea typeface="Calibri"/>
                <a:cs typeface="Calibri"/>
              </a:rPr>
              <a:t>Postup administrace</a:t>
            </a:r>
          </a:p>
          <a:p>
            <a:r>
              <a:rPr lang="cs-CZ" dirty="0">
                <a:latin typeface="DM Sans"/>
                <a:ea typeface="Calibri"/>
                <a:cs typeface="Calibri"/>
              </a:rPr>
              <a:t>Přístup do Portálu Farmáře </a:t>
            </a:r>
          </a:p>
          <a:p>
            <a:r>
              <a:rPr lang="cs-CZ" dirty="0">
                <a:latin typeface="DM Sans"/>
                <a:ea typeface="Calibri"/>
                <a:cs typeface="Calibri"/>
              </a:rPr>
              <a:t>Povinné přílohy </a:t>
            </a:r>
            <a:endParaRPr lang="cs-CZ" sz="4000" dirty="0">
              <a:latin typeface="DM Sans"/>
              <a:ea typeface="Calibri"/>
              <a:cs typeface="Calibri"/>
            </a:endParaRPr>
          </a:p>
          <a:p>
            <a:r>
              <a:rPr lang="cs-CZ" dirty="0">
                <a:latin typeface="DM Sans"/>
                <a:ea typeface="Calibri"/>
                <a:cs typeface="Calibri"/>
              </a:rPr>
              <a:t>Zadávání zakázek</a:t>
            </a:r>
          </a:p>
          <a:p>
            <a:pPr marL="0" indent="0">
              <a:buNone/>
            </a:pPr>
            <a:br>
              <a:rPr lang="cs-CZ" sz="3600" dirty="0">
                <a:latin typeface="DM Sans"/>
                <a:ea typeface="Calibri"/>
                <a:cs typeface="Calibri"/>
              </a:rPr>
            </a:br>
            <a:endParaRPr lang="cs-CZ" sz="4000" dirty="0">
              <a:latin typeface="DM Sans"/>
              <a:ea typeface="Calibri"/>
              <a:cs typeface="Calibri"/>
            </a:endParaRPr>
          </a:p>
          <a:p>
            <a:endParaRPr lang="cs-CZ" dirty="0">
              <a:latin typeface="DM Sans"/>
              <a:ea typeface="Calibri"/>
              <a:cs typeface="Calibri"/>
            </a:endParaRPr>
          </a:p>
          <a:p>
            <a:endParaRPr lang="cs-CZ" dirty="0">
              <a:latin typeface="DM Sans"/>
              <a:ea typeface="Calibri"/>
              <a:cs typeface="Calibri"/>
            </a:endParaRPr>
          </a:p>
          <a:p>
            <a:endParaRPr lang="cs-CZ" dirty="0">
              <a:ea typeface="Calibri"/>
              <a:cs typeface="Calibri"/>
            </a:endParaRPr>
          </a:p>
        </p:txBody>
      </p:sp>
      <p:pic>
        <p:nvPicPr>
          <p:cNvPr id="3" name="Obrázek 2">
            <a:extLst>
              <a:ext uri="{FF2B5EF4-FFF2-40B4-BE49-F238E27FC236}">
                <a16:creationId xmlns:a16="http://schemas.microsoft.com/office/drawing/2014/main" id="{8302FF4D-6D8B-47AF-3D68-B0C48F01925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V="1">
            <a:off x="8998669" y="461963"/>
            <a:ext cx="2729062" cy="80590"/>
          </a:xfrm>
          <a:prstGeom prst="rect">
            <a:avLst/>
          </a:prstGeom>
        </p:spPr>
      </p:pic>
      <p:pic>
        <p:nvPicPr>
          <p:cNvPr id="4" name="Obrázek 3">
            <a:extLst>
              <a:ext uri="{FF2B5EF4-FFF2-40B4-BE49-F238E27FC236}">
                <a16:creationId xmlns:a16="http://schemas.microsoft.com/office/drawing/2014/main" id="{8348E191-72C5-3B1F-9F0A-75FF2411CEA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" y="5652324"/>
            <a:ext cx="12192000" cy="11330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649757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rázek 2">
            <a:extLst>
              <a:ext uri="{FF2B5EF4-FFF2-40B4-BE49-F238E27FC236}">
                <a16:creationId xmlns:a16="http://schemas.microsoft.com/office/drawing/2014/main" id="{8FBD5333-9F6B-A880-930B-4F7DFBFE7EB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724943"/>
            <a:ext cx="12192000" cy="1133057"/>
          </a:xfrm>
          <a:prstGeom prst="rect">
            <a:avLst/>
          </a:prstGeom>
        </p:spPr>
      </p:pic>
      <p:sp>
        <p:nvSpPr>
          <p:cNvPr id="2" name="Nadpis 1">
            <a:extLst>
              <a:ext uri="{FF2B5EF4-FFF2-40B4-BE49-F238E27FC236}">
                <a16:creationId xmlns:a16="http://schemas.microsoft.com/office/drawing/2014/main" id="{CD23ADD3-BA9E-9F01-6C09-B7118360CF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>
                <a:latin typeface="DM Sans"/>
                <a:ea typeface="Calibri Light"/>
                <a:cs typeface="Calibri Light"/>
              </a:rPr>
              <a:t>Zadávání zakázek - režimy</a:t>
            </a:r>
            <a:endParaRPr lang="cs-CZ" b="1" dirty="0">
              <a:latin typeface="DM Sans"/>
            </a:endParaRPr>
          </a:p>
        </p:txBody>
      </p:sp>
      <p:pic>
        <p:nvPicPr>
          <p:cNvPr id="6" name="Zástupný obsah 5">
            <a:extLst>
              <a:ext uri="{FF2B5EF4-FFF2-40B4-BE49-F238E27FC236}">
                <a16:creationId xmlns:a16="http://schemas.microsoft.com/office/drawing/2014/main" id="{C883F00F-75E8-5E7F-55AD-CF1A4AFC829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464269" y="1430102"/>
            <a:ext cx="10515600" cy="3997795"/>
          </a:xfrm>
        </p:spPr>
      </p:pic>
      <p:pic>
        <p:nvPicPr>
          <p:cNvPr id="4" name="Obrázek 3">
            <a:extLst>
              <a:ext uri="{FF2B5EF4-FFF2-40B4-BE49-F238E27FC236}">
                <a16:creationId xmlns:a16="http://schemas.microsoft.com/office/drawing/2014/main" id="{AF5E13C0-7C2A-3693-E742-A8D971BA784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V="1">
            <a:off x="8998669" y="461963"/>
            <a:ext cx="2729062" cy="80590"/>
          </a:xfrm>
          <a:prstGeom prst="rect">
            <a:avLst/>
          </a:prstGeom>
        </p:spPr>
      </p:pic>
      <p:sp>
        <p:nvSpPr>
          <p:cNvPr id="8" name="TextovéPole 7">
            <a:extLst>
              <a:ext uri="{FF2B5EF4-FFF2-40B4-BE49-F238E27FC236}">
                <a16:creationId xmlns:a16="http://schemas.microsoft.com/office/drawing/2014/main" id="{944E23E9-A5ED-17A4-24E3-FC8DD133DB5F}"/>
              </a:ext>
            </a:extLst>
          </p:cNvPr>
          <p:cNvSpPr txBox="1"/>
          <p:nvPr/>
        </p:nvSpPr>
        <p:spPr>
          <a:xfrm>
            <a:off x="268254" y="5355611"/>
            <a:ext cx="1051559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s-CZ" dirty="0">
                <a:latin typeface="DM Sans"/>
                <a:ea typeface="+mn-lt"/>
                <a:cs typeface="+mn-lt"/>
              </a:rPr>
              <a:t>Mít k dispozici podklady, jako doklad realizace nákupu za ceny v místě a čase obvyklém</a:t>
            </a:r>
          </a:p>
        </p:txBody>
      </p:sp>
    </p:spTree>
    <p:extLst>
      <p:ext uri="{BB962C8B-B14F-4D97-AF65-F5344CB8AC3E}">
        <p14:creationId xmlns:p14="http://schemas.microsoft.com/office/powerpoint/2010/main" val="279109420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0CE487C-3962-3B91-59D6-B7473424C5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>
                <a:latin typeface="DM Sans"/>
                <a:ea typeface="Calibri Light"/>
                <a:cs typeface="Calibri Light"/>
              </a:rPr>
              <a:t>Zadávání zakázek - přímý nákup</a:t>
            </a:r>
            <a:endParaRPr lang="cs-CZ" b="1">
              <a:latin typeface="DM Sans"/>
            </a:endParaRP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8F5226E-8912-4394-C05C-356F99DFE9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32147"/>
            <a:ext cx="10515600" cy="4351338"/>
          </a:xfrm>
        </p:spPr>
        <p:txBody>
          <a:bodyPr vert="horz" lIns="91440" tIns="45720" rIns="91440" bIns="45720" rtlCol="0" anchor="t">
            <a:normAutofit fontScale="92500" lnSpcReduction="10000"/>
          </a:bodyPr>
          <a:lstStyle/>
          <a:p>
            <a:r>
              <a:rPr lang="cs-CZ" dirty="0">
                <a:latin typeface="DM Sans"/>
                <a:ea typeface="+mn-lt"/>
                <a:cs typeface="+mn-lt"/>
              </a:rPr>
              <a:t>Max. do výše 2 mil. Kč bez DPH u dodávek a 6 mil. Kč bez DPH u stavebních prací</a:t>
            </a:r>
          </a:p>
          <a:p>
            <a:r>
              <a:rPr lang="cs-CZ" dirty="0">
                <a:latin typeface="DM Sans"/>
                <a:ea typeface="+mn-lt"/>
                <a:cs typeface="+mn-lt"/>
              </a:rPr>
              <a:t>Mít k dispozici min. jednu další konkurenční nabídku jako doklad realizace nákupu za ceny v místě a čase obvyklém</a:t>
            </a:r>
          </a:p>
          <a:p>
            <a:r>
              <a:rPr lang="cs-CZ" dirty="0">
                <a:latin typeface="DM Sans"/>
                <a:ea typeface="+mn-lt"/>
                <a:cs typeface="+mn-lt"/>
              </a:rPr>
              <a:t>V případě přímého nákupu nepřesahujícím 100 tis. Kč bez DPH, lze nahradit smlouvu/objednávku účetním/daňovým dokladem od prodejce z obchodu </a:t>
            </a:r>
            <a:endParaRPr lang="cs-CZ" dirty="0"/>
          </a:p>
          <a:p>
            <a:r>
              <a:rPr lang="cs-CZ" dirty="0">
                <a:latin typeface="DM Sans"/>
                <a:ea typeface="+mn-lt"/>
                <a:cs typeface="+mn-lt"/>
              </a:rPr>
              <a:t>V případě přímého nákupu od 100 tis. Kč do 500 tis. Kč bez DPH se musí doložit smlouvou/objednávkou a účetním/daňovým dokladem </a:t>
            </a:r>
          </a:p>
          <a:p>
            <a:r>
              <a:rPr lang="cs-CZ" dirty="0">
                <a:latin typeface="DM Sans"/>
                <a:ea typeface="+mn-lt"/>
                <a:cs typeface="+mn-lt"/>
              </a:rPr>
              <a:t>Přílohy k přímému nákupu - součástí příloh k </a:t>
            </a:r>
            <a:r>
              <a:rPr lang="cs-CZ" dirty="0" err="1">
                <a:latin typeface="DM Sans"/>
                <a:ea typeface="+mn-lt"/>
                <a:cs typeface="+mn-lt"/>
              </a:rPr>
              <a:t>ŽoP</a:t>
            </a:r>
            <a:endParaRPr lang="cs-CZ" dirty="0">
              <a:latin typeface="DM Sans"/>
              <a:ea typeface="Calibri"/>
              <a:cs typeface="Calibri"/>
            </a:endParaRPr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D64E297D-8748-F54C-0459-CBCE07ADAC3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V="1">
            <a:off x="8998669" y="461963"/>
            <a:ext cx="2729062" cy="80590"/>
          </a:xfrm>
          <a:prstGeom prst="rect">
            <a:avLst/>
          </a:prstGeom>
        </p:spPr>
      </p:pic>
      <p:pic>
        <p:nvPicPr>
          <p:cNvPr id="5" name="Obrázek 4">
            <a:extLst>
              <a:ext uri="{FF2B5EF4-FFF2-40B4-BE49-F238E27FC236}">
                <a16:creationId xmlns:a16="http://schemas.microsoft.com/office/drawing/2014/main" id="{8FAC9F6F-92CA-A962-9DD3-2F5C5A3AD0D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5724943"/>
            <a:ext cx="12192000" cy="11330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941029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485219A-0943-53C6-CDD8-C616D9369A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7571" y="2483174"/>
            <a:ext cx="10515600" cy="1325563"/>
          </a:xfrm>
        </p:spPr>
        <p:txBody>
          <a:bodyPr/>
          <a:lstStyle/>
          <a:p>
            <a:pPr algn="ctr"/>
            <a:r>
              <a:rPr lang="cs-CZ" b="1" dirty="0">
                <a:latin typeface="DM Sans"/>
                <a:ea typeface="Calibri Light"/>
                <a:cs typeface="Calibri Light"/>
              </a:rPr>
              <a:t>Děkuji za pozornost!</a:t>
            </a:r>
            <a:endParaRPr lang="cs-CZ" b="1" dirty="0">
              <a:latin typeface="DM Sans"/>
              <a:cs typeface="Calibri Light"/>
            </a:endParaRPr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E26DF339-00F5-8E9C-5027-CD1E042B4C7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V="1">
            <a:off x="8998669" y="461963"/>
            <a:ext cx="2729062" cy="80590"/>
          </a:xfrm>
          <a:prstGeom prst="rect">
            <a:avLst/>
          </a:prstGeom>
        </p:spPr>
      </p:pic>
      <p:sp>
        <p:nvSpPr>
          <p:cNvPr id="6" name="Zástupný obsah 2">
            <a:extLst>
              <a:ext uri="{FF2B5EF4-FFF2-40B4-BE49-F238E27FC236}">
                <a16:creationId xmlns:a16="http://schemas.microsoft.com/office/drawing/2014/main" id="{3AD31D38-67E3-A238-7652-4DB24A24890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4611023"/>
            <a:ext cx="10515600" cy="1565939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cs-CZ" sz="1800" dirty="0">
                <a:latin typeface="DM Sans"/>
                <a:ea typeface="+mn-lt"/>
                <a:cs typeface="+mn-lt"/>
              </a:rPr>
              <a:t>Sandra Šimůnková</a:t>
            </a:r>
          </a:p>
          <a:p>
            <a:pPr marL="0" indent="0">
              <a:buNone/>
            </a:pPr>
            <a:r>
              <a:rPr lang="cs-CZ" sz="1800" dirty="0">
                <a:latin typeface="DM Sans"/>
                <a:ea typeface="+mn-lt"/>
                <a:cs typeface="+mn-lt"/>
                <a:hlinkClick r:id="rId3"/>
              </a:rPr>
              <a:t>Sandra.simunkova@voticko.cz</a:t>
            </a:r>
            <a:endParaRPr lang="cs-CZ" sz="1800" dirty="0">
              <a:latin typeface="DM Sans"/>
              <a:ea typeface="+mn-lt"/>
              <a:cs typeface="+mn-lt"/>
            </a:endParaRPr>
          </a:p>
          <a:p>
            <a:pPr marL="0" indent="0">
              <a:buNone/>
            </a:pPr>
            <a:r>
              <a:rPr lang="cs-CZ" sz="1800" dirty="0">
                <a:latin typeface="DM Sans"/>
                <a:ea typeface="+mn-lt"/>
                <a:cs typeface="+mn-lt"/>
              </a:rPr>
              <a:t>+420 723 994 959</a:t>
            </a:r>
            <a:endParaRPr lang="cs-CZ" sz="1800" dirty="0">
              <a:latin typeface="DM Sans"/>
              <a:ea typeface="Calibri"/>
              <a:cs typeface="Calibri"/>
            </a:endParaRPr>
          </a:p>
        </p:txBody>
      </p:sp>
      <p:pic>
        <p:nvPicPr>
          <p:cNvPr id="7" name="Obrázek 6">
            <a:extLst>
              <a:ext uri="{FF2B5EF4-FFF2-40B4-BE49-F238E27FC236}">
                <a16:creationId xmlns:a16="http://schemas.microsoft.com/office/drawing/2014/main" id="{11886CAE-915F-7F92-297D-019697F40AE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24914" y="26747"/>
            <a:ext cx="5547509" cy="18517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94520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A4C600D-574C-EB3B-634B-8892253A85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>
                <a:latin typeface="DM Sans"/>
              </a:rPr>
              <a:t>Základní informace o výzvě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D710815-C738-5D00-EDD8-9EEE1BC2B1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55576"/>
            <a:ext cx="10515600" cy="4721387"/>
          </a:xfrm>
        </p:spPr>
        <p:txBody>
          <a:bodyPr vert="horz" lIns="91440" tIns="45720" rIns="91440" bIns="45720" rtlCol="0" anchor="t">
            <a:normAutofit/>
          </a:bodyPr>
          <a:lstStyle/>
          <a:p>
            <a:pPr algn="just"/>
            <a:r>
              <a:rPr lang="cs-CZ" dirty="0">
                <a:latin typeface="DM Sans"/>
              </a:rPr>
              <a:t>Vyhlášena:		  		   1. 10. 2024</a:t>
            </a:r>
          </a:p>
          <a:p>
            <a:pPr algn="just"/>
            <a:r>
              <a:rPr lang="cs-CZ" dirty="0">
                <a:latin typeface="DM Sans"/>
              </a:rPr>
              <a:t>Příjem žádostí na MAS:        	22. 10. 2024</a:t>
            </a:r>
            <a:endParaRPr lang="cs-CZ" dirty="0">
              <a:latin typeface="DM Sans"/>
              <a:ea typeface="Calibri"/>
              <a:cs typeface="Calibri"/>
            </a:endParaRPr>
          </a:p>
          <a:p>
            <a:pPr algn="just"/>
            <a:r>
              <a:rPr lang="cs-CZ" dirty="0">
                <a:latin typeface="DM Sans"/>
              </a:rPr>
              <a:t>Ukončení příjmu žádostí:		29. 11. 2024</a:t>
            </a:r>
            <a:endParaRPr lang="cs-CZ" dirty="0">
              <a:latin typeface="DM Sans"/>
              <a:ea typeface="Calibri"/>
              <a:cs typeface="Calibri"/>
            </a:endParaRPr>
          </a:p>
          <a:p>
            <a:pPr algn="just"/>
            <a:r>
              <a:rPr lang="cs-CZ" dirty="0">
                <a:latin typeface="DM Sans"/>
              </a:rPr>
              <a:t>Podání žádostí na RO SZIF:		31. 03. 2025</a:t>
            </a:r>
            <a:endParaRPr lang="cs-CZ" dirty="0">
              <a:latin typeface="DM Sans"/>
              <a:ea typeface="Calibri"/>
              <a:cs typeface="Calibri"/>
            </a:endParaRPr>
          </a:p>
          <a:p>
            <a:pPr algn="just"/>
            <a:r>
              <a:rPr lang="cs-CZ" dirty="0">
                <a:latin typeface="DM Sans"/>
              </a:rPr>
              <a:t>Územní vymezení: 		celé území MAS Voticko, z. s. </a:t>
            </a:r>
            <a:endParaRPr lang="cs-CZ" dirty="0">
              <a:latin typeface="DM Sans"/>
              <a:ea typeface="Calibri"/>
              <a:cs typeface="Calibri"/>
            </a:endParaRPr>
          </a:p>
          <a:p>
            <a:pPr algn="just"/>
            <a:endParaRPr lang="cs-CZ" dirty="0">
              <a:latin typeface="DM Sans"/>
            </a:endParaRPr>
          </a:p>
          <a:p>
            <a:pPr algn="just"/>
            <a:r>
              <a:rPr lang="cs-CZ" sz="2800" b="1" dirty="0">
                <a:latin typeface="DM Sans"/>
              </a:rPr>
              <a:t>Žádosti se přijímají pouze elektronicky přes Portál Farmáře SZIF</a:t>
            </a:r>
            <a:endParaRPr lang="cs-CZ" sz="2800" b="1" dirty="0">
              <a:latin typeface="DM Sans"/>
              <a:ea typeface="Calibri"/>
              <a:cs typeface="Calibri"/>
            </a:endParaRPr>
          </a:p>
          <a:p>
            <a:pPr marL="0" indent="0">
              <a:buNone/>
            </a:pPr>
            <a:endParaRPr lang="cs-CZ" dirty="0">
              <a:latin typeface="DM Sans"/>
            </a:endParaRPr>
          </a:p>
          <a:p>
            <a:endParaRPr lang="cs-CZ" dirty="0"/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AB3F171D-7FF5-75BC-4219-99A5309D599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V="1">
            <a:off x="8998669" y="461963"/>
            <a:ext cx="2729062" cy="80590"/>
          </a:xfrm>
          <a:prstGeom prst="rect">
            <a:avLst/>
          </a:prstGeom>
        </p:spPr>
      </p:pic>
      <p:pic>
        <p:nvPicPr>
          <p:cNvPr id="5" name="Obrázek 4">
            <a:extLst>
              <a:ext uri="{FF2B5EF4-FFF2-40B4-BE49-F238E27FC236}">
                <a16:creationId xmlns:a16="http://schemas.microsoft.com/office/drawing/2014/main" id="{38D477F5-7316-0FF3-BD3F-E88301E52CC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" y="5652324"/>
            <a:ext cx="12192000" cy="11330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59395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4">
            <a:extLst>
              <a:ext uri="{FF2B5EF4-FFF2-40B4-BE49-F238E27FC236}">
                <a16:creationId xmlns:a16="http://schemas.microsoft.com/office/drawing/2014/main" id="{11D40195-6640-6F39-19A8-D4D0437AE00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829508"/>
            <a:ext cx="12192000" cy="1133057"/>
          </a:xfrm>
          <a:prstGeom prst="rect">
            <a:avLst/>
          </a:prstGeom>
        </p:spPr>
      </p:pic>
      <p:sp>
        <p:nvSpPr>
          <p:cNvPr id="2" name="Nadpis 1">
            <a:extLst>
              <a:ext uri="{FF2B5EF4-FFF2-40B4-BE49-F238E27FC236}">
                <a16:creationId xmlns:a16="http://schemas.microsoft.com/office/drawing/2014/main" id="{000CFDFC-41CB-4197-F60F-C3C0E5FF88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>
                <a:latin typeface="DM Sans"/>
              </a:rPr>
              <a:t>Kritéria přijatelnosti projektu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853BF81-F886-6BC4-AFE7-6BA4498E20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fontScale="92500"/>
          </a:bodyPr>
          <a:lstStyle/>
          <a:p>
            <a:r>
              <a:rPr lang="cs-CZ" dirty="0">
                <a:latin typeface="DM Sans"/>
              </a:rPr>
              <a:t>Projekt musí být realizován na území MAS Voticko</a:t>
            </a:r>
          </a:p>
          <a:p>
            <a:r>
              <a:rPr lang="cs-CZ" dirty="0">
                <a:latin typeface="DM Sans"/>
              </a:rPr>
              <a:t>Projekt je v souladu s SCLLD MAS </a:t>
            </a:r>
          </a:p>
          <a:p>
            <a:r>
              <a:rPr lang="cs-CZ" dirty="0">
                <a:latin typeface="DM Sans"/>
              </a:rPr>
              <a:t>Projekt splňuje účel a rozsah FICHE</a:t>
            </a:r>
          </a:p>
          <a:p>
            <a:r>
              <a:rPr lang="cs-CZ" dirty="0">
                <a:latin typeface="DM Sans"/>
              </a:rPr>
              <a:t>Nelze podpořit projekt, který by mohl být </a:t>
            </a:r>
            <a:r>
              <a:rPr lang="cs-CZ" dirty="0" err="1">
                <a:latin typeface="DM Sans"/>
              </a:rPr>
              <a:t>podpořitelný</a:t>
            </a:r>
            <a:r>
              <a:rPr lang="cs-CZ" dirty="0">
                <a:latin typeface="DM Sans"/>
              </a:rPr>
              <a:t> z OP TAK</a:t>
            </a:r>
          </a:p>
          <a:p>
            <a:r>
              <a:rPr lang="cs-CZ" dirty="0">
                <a:latin typeface="DM Sans"/>
              </a:rPr>
              <a:t>Projekt splňuje aspekty:</a:t>
            </a:r>
          </a:p>
          <a:p>
            <a:pPr lvl="1">
              <a:buFontTx/>
              <a:buChar char="-"/>
            </a:pPr>
            <a:r>
              <a:rPr lang="cs-CZ" dirty="0">
                <a:latin typeface="DM Sans"/>
              </a:rPr>
              <a:t>Účelnosti</a:t>
            </a:r>
          </a:p>
          <a:p>
            <a:pPr lvl="1">
              <a:buFontTx/>
              <a:buChar char="-"/>
            </a:pPr>
            <a:r>
              <a:rPr lang="cs-CZ" dirty="0">
                <a:latin typeface="DM Sans"/>
              </a:rPr>
              <a:t>Potřebnosti</a:t>
            </a:r>
          </a:p>
          <a:p>
            <a:pPr lvl="1">
              <a:buFontTx/>
              <a:buChar char="-"/>
            </a:pPr>
            <a:r>
              <a:rPr lang="cs-CZ" dirty="0">
                <a:latin typeface="DM Sans"/>
              </a:rPr>
              <a:t>Efektivnosti </a:t>
            </a:r>
          </a:p>
          <a:p>
            <a:pPr lvl="1">
              <a:buFontTx/>
              <a:buChar char="-"/>
            </a:pPr>
            <a:r>
              <a:rPr lang="cs-CZ" dirty="0">
                <a:latin typeface="DM Sans"/>
              </a:rPr>
              <a:t>Hospodárnosti </a:t>
            </a:r>
          </a:p>
          <a:p>
            <a:pPr lvl="1">
              <a:buFontTx/>
              <a:buChar char="-"/>
            </a:pPr>
            <a:r>
              <a:rPr lang="cs-CZ" dirty="0">
                <a:latin typeface="DM Sans"/>
              </a:rPr>
              <a:t>Proveditelnosti</a:t>
            </a:r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8A69D60E-F11F-FF72-AA5A-E8BA9D8F3C5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V="1">
            <a:off x="8998669" y="461963"/>
            <a:ext cx="2729062" cy="805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29526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4">
            <a:extLst>
              <a:ext uri="{FF2B5EF4-FFF2-40B4-BE49-F238E27FC236}">
                <a16:creationId xmlns:a16="http://schemas.microsoft.com/office/drawing/2014/main" id="{5F5DCBEA-EF61-9BBB-61A0-6A886E4B81B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724943"/>
            <a:ext cx="12192000" cy="1133057"/>
          </a:xfrm>
          <a:prstGeom prst="rect">
            <a:avLst/>
          </a:prstGeom>
        </p:spPr>
      </p:pic>
      <p:sp>
        <p:nvSpPr>
          <p:cNvPr id="2" name="Nadpis 1">
            <a:extLst>
              <a:ext uri="{FF2B5EF4-FFF2-40B4-BE49-F238E27FC236}">
                <a16:creationId xmlns:a16="http://schemas.microsoft.com/office/drawing/2014/main" id="{FE9CF0AB-930B-D50E-548B-FF50DB84F8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>
                <a:latin typeface="DM Sans"/>
              </a:rPr>
              <a:t>Další podmínky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D7F052A1-C3A3-7CDE-19AD-E9EDC6DE79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lnSpcReduction="10000"/>
          </a:bodyPr>
          <a:lstStyle/>
          <a:p>
            <a:r>
              <a:rPr lang="cs-CZ" sz="2400" dirty="0">
                <a:latin typeface="DM Sans"/>
              </a:rPr>
              <a:t>Žádost obdrží min. počet bodů za preferenční kritéria - 15b. </a:t>
            </a:r>
            <a:endParaRPr lang="cs-CZ" sz="2400" dirty="0">
              <a:latin typeface="DM Sans"/>
              <a:ea typeface="Calibri" panose="020F0502020204030204"/>
              <a:cs typeface="Calibri" panose="020F0502020204030204"/>
            </a:endParaRPr>
          </a:p>
          <a:p>
            <a:r>
              <a:rPr lang="cs-CZ" sz="2400" dirty="0">
                <a:latin typeface="DM Sans"/>
              </a:rPr>
              <a:t>Režim podpory – čl. 61 ABER </a:t>
            </a:r>
            <a:endParaRPr lang="cs-CZ" sz="2400" dirty="0">
              <a:latin typeface="DM Sans"/>
              <a:ea typeface="Calibri" panose="020F0502020204030204"/>
              <a:cs typeface="Calibri" panose="020F0502020204030204"/>
            </a:endParaRPr>
          </a:p>
          <a:p>
            <a:r>
              <a:rPr lang="cs-CZ" sz="2400" dirty="0">
                <a:latin typeface="DM Sans"/>
                <a:ea typeface="+mn-lt"/>
                <a:cs typeface="+mn-lt"/>
              </a:rPr>
              <a:t>Dodržení požadavků na </a:t>
            </a:r>
            <a:r>
              <a:rPr lang="cs-CZ" sz="2400" dirty="0">
                <a:latin typeface="DM Sans"/>
                <a:ea typeface="+mn-lt"/>
                <a:cs typeface="+mn-lt"/>
                <a:hlinkClick r:id="rId3"/>
              </a:rPr>
              <a:t>publicitu projektu</a:t>
            </a:r>
            <a:endParaRPr lang="cs-CZ" sz="2400" dirty="0">
              <a:latin typeface="DM Sans"/>
            </a:endParaRPr>
          </a:p>
          <a:p>
            <a:r>
              <a:rPr lang="cs-CZ" sz="2400" dirty="0">
                <a:latin typeface="DM Sans"/>
              </a:rPr>
              <a:t>Dodržení preferenčních kritérií do skončení udržitelnosti projektu</a:t>
            </a:r>
            <a:endParaRPr lang="cs-CZ" sz="2400" dirty="0">
              <a:latin typeface="DM Sans"/>
              <a:ea typeface="Calibri" panose="020F0502020204030204"/>
              <a:cs typeface="Calibri" panose="020F0502020204030204"/>
            </a:endParaRPr>
          </a:p>
          <a:p>
            <a:r>
              <a:rPr lang="cs-CZ" sz="2400" dirty="0">
                <a:latin typeface="DM Sans"/>
              </a:rPr>
              <a:t>Splnění kategorie podniku od podání Žádosti na SZIF do podpisu Dohody o poskytnutí dotace</a:t>
            </a:r>
            <a:endParaRPr lang="cs-CZ" sz="2400" dirty="0">
              <a:latin typeface="DM Sans"/>
              <a:ea typeface="Calibri" panose="020F0502020204030204"/>
              <a:cs typeface="Calibri" panose="020F0502020204030204"/>
            </a:endParaRPr>
          </a:p>
          <a:p>
            <a:pPr algn="just"/>
            <a:r>
              <a:rPr lang="cs-CZ" sz="2400" dirty="0">
                <a:latin typeface="DM Sans"/>
              </a:rPr>
              <a:t>Vznik výdajů (vystavení objednávky nebo uzavření smlouvy)</a:t>
            </a:r>
            <a:r>
              <a:rPr lang="cs-CZ" sz="2400" b="1" dirty="0">
                <a:latin typeface="DM Sans"/>
              </a:rPr>
              <a:t> nejdříve ke dni podání </a:t>
            </a:r>
            <a:r>
              <a:rPr lang="cs-CZ" sz="2400" b="1" dirty="0" err="1">
                <a:latin typeface="DM Sans"/>
              </a:rPr>
              <a:t>ŽoD</a:t>
            </a:r>
            <a:r>
              <a:rPr lang="cs-CZ" sz="2400" b="1" dirty="0">
                <a:latin typeface="DM Sans"/>
              </a:rPr>
              <a:t> na MAS</a:t>
            </a:r>
            <a:r>
              <a:rPr lang="cs-CZ" sz="2400" dirty="0">
                <a:latin typeface="DM Sans"/>
              </a:rPr>
              <a:t>, uhrazeny nejpozději do data předložení žádosti o platbu.</a:t>
            </a:r>
          </a:p>
          <a:p>
            <a:pPr algn="just"/>
            <a:r>
              <a:rPr lang="pl-PL" sz="2400" dirty="0">
                <a:latin typeface="DM Sans"/>
              </a:rPr>
              <a:t>Realizace projektu a podání žádosti o platbu max. 24 měsíců od podpisu Dohody.</a:t>
            </a:r>
          </a:p>
          <a:p>
            <a:endParaRPr lang="cs-CZ" dirty="0">
              <a:latin typeface="DM Sans"/>
            </a:endParaRPr>
          </a:p>
          <a:p>
            <a:endParaRPr lang="cs-CZ" dirty="0">
              <a:ea typeface="Calibri"/>
              <a:cs typeface="Calibri"/>
            </a:endParaRPr>
          </a:p>
          <a:p>
            <a:pPr marL="0" indent="0">
              <a:buNone/>
            </a:pPr>
            <a:endParaRPr lang="cs-CZ" dirty="0">
              <a:ea typeface="Calibri"/>
              <a:cs typeface="Calibri"/>
            </a:endParaRPr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9941072B-32DA-C58A-4C77-8B5F66C4117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V="1">
            <a:off x="8998669" y="461963"/>
            <a:ext cx="2729062" cy="805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87977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4">
            <a:extLst>
              <a:ext uri="{FF2B5EF4-FFF2-40B4-BE49-F238E27FC236}">
                <a16:creationId xmlns:a16="http://schemas.microsoft.com/office/drawing/2014/main" id="{ECC2024C-5B66-CA50-4C39-B2EFCAF9940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926346"/>
            <a:ext cx="12192000" cy="1133057"/>
          </a:xfrm>
          <a:prstGeom prst="rect">
            <a:avLst/>
          </a:prstGeom>
        </p:spPr>
      </p:pic>
      <p:sp>
        <p:nvSpPr>
          <p:cNvPr id="2" name="Nadpis 1">
            <a:extLst>
              <a:ext uri="{FF2B5EF4-FFF2-40B4-BE49-F238E27FC236}">
                <a16:creationId xmlns:a16="http://schemas.microsoft.com/office/drawing/2014/main" id="{E9B3BD72-AF51-B57F-5B2D-CFAFA2BD10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>
                <a:latin typeface="DM Sans"/>
                <a:ea typeface="Calibri Light"/>
                <a:cs typeface="Calibri Light"/>
              </a:rPr>
              <a:t>Další podmínky</a:t>
            </a:r>
            <a:endParaRPr lang="cs-CZ" b="1">
              <a:latin typeface="DM Sans"/>
            </a:endParaRP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40A3731-0E75-3626-7F59-5512131C45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algn="just"/>
            <a:r>
              <a:rPr lang="cs-CZ" sz="2200" dirty="0">
                <a:latin typeface="DM Sans"/>
              </a:rPr>
              <a:t>Vázanost projektu na účel je 5 let</a:t>
            </a:r>
            <a:r>
              <a:rPr lang="cs-CZ" sz="2200" b="1" dirty="0">
                <a:latin typeface="DM Sans"/>
              </a:rPr>
              <a:t> </a:t>
            </a:r>
            <a:r>
              <a:rPr lang="cs-CZ" sz="2200" dirty="0">
                <a:latin typeface="DM Sans"/>
              </a:rPr>
              <a:t>od převedení dotace na účet příjemce dotace.</a:t>
            </a:r>
            <a:endParaRPr lang="pl-PL" sz="2200" dirty="0">
              <a:latin typeface="DM Sans"/>
            </a:endParaRPr>
          </a:p>
          <a:p>
            <a:pPr algn="just"/>
            <a:r>
              <a:rPr lang="cs-CZ" sz="2200" dirty="0">
                <a:latin typeface="DM Sans"/>
              </a:rPr>
              <a:t>Archivace dokumentů min. 10 let od proplacení dotace.</a:t>
            </a:r>
          </a:p>
          <a:p>
            <a:pPr algn="just"/>
            <a:r>
              <a:rPr lang="cs-CZ" sz="2200" dirty="0">
                <a:latin typeface="DM Sans"/>
              </a:rPr>
              <a:t>Žadatel musí mít uspořádány právní vztahy k nemovitostem, na kterých budou realizované stavební výdaje nebo do kterých budou umístěny podpořené stroje, technologie nebo vybavení, dle specifických podmínek Pravidel od data podání </a:t>
            </a:r>
            <a:r>
              <a:rPr lang="cs-CZ" sz="2200" dirty="0" err="1">
                <a:latin typeface="DM Sans"/>
              </a:rPr>
              <a:t>ŽoP</a:t>
            </a:r>
            <a:r>
              <a:rPr lang="cs-CZ" sz="2200" dirty="0">
                <a:latin typeface="DM Sans"/>
              </a:rPr>
              <a:t> na MAS do konce lhůty vázanosti projektu na účel. Viz str. 31/b. 5</a:t>
            </a:r>
            <a:endParaRPr lang="cs-CZ" dirty="0">
              <a:cs typeface="Calibri" panose="020F0502020204030204"/>
            </a:endParaRPr>
          </a:p>
          <a:p>
            <a:r>
              <a:rPr lang="cs-CZ" sz="2200" dirty="0">
                <a:latin typeface="DM Sans"/>
              </a:rPr>
              <a:t>Za danou FICHI v dané Výzvě MAS, pouze jednu </a:t>
            </a:r>
            <a:r>
              <a:rPr lang="cs-CZ" sz="2200" dirty="0" err="1">
                <a:latin typeface="DM Sans"/>
              </a:rPr>
              <a:t>ŽoD</a:t>
            </a:r>
            <a:r>
              <a:rPr lang="cs-CZ" sz="2200" dirty="0">
                <a:latin typeface="DM Sans"/>
              </a:rPr>
              <a:t> od konkrétního žadatele. </a:t>
            </a:r>
          </a:p>
          <a:p>
            <a:r>
              <a:rPr lang="cs-CZ" sz="2200" dirty="0">
                <a:latin typeface="DM Sans"/>
              </a:rPr>
              <a:t>Přidaná hodnota projektu:</a:t>
            </a:r>
            <a:endParaRPr lang="cs-CZ" dirty="0">
              <a:ea typeface="Calibri" panose="020F0502020204030204"/>
              <a:cs typeface="Calibri" panose="020F0502020204030204"/>
            </a:endParaRPr>
          </a:p>
          <a:p>
            <a:pPr marL="800100" lvl="1" indent="-342900">
              <a:buFont typeface="Courier New" panose="020B0604020202020204" pitchFamily="34" charset="0"/>
              <a:buChar char="o"/>
            </a:pPr>
            <a:r>
              <a:rPr lang="cs-CZ" sz="1800" dirty="0">
                <a:latin typeface="DM Sans"/>
              </a:rPr>
              <a:t>povinná hodnota formuláře </a:t>
            </a:r>
            <a:r>
              <a:rPr lang="cs-CZ" sz="1800" dirty="0" err="1">
                <a:latin typeface="DM Sans"/>
              </a:rPr>
              <a:t>ŽoD</a:t>
            </a:r>
            <a:endParaRPr lang="cs-CZ" sz="1800" dirty="0">
              <a:latin typeface="DM Sans"/>
            </a:endParaRPr>
          </a:p>
          <a:p>
            <a:pPr marL="800100" lvl="1" indent="-342900">
              <a:buFont typeface="Courier New" panose="020B0604020202020204" pitchFamily="34" charset="0"/>
              <a:buChar char="o"/>
            </a:pPr>
            <a:r>
              <a:rPr lang="cs-CZ" sz="1800" dirty="0">
                <a:latin typeface="DM Sans"/>
              </a:rPr>
              <a:t>musí být konkretizovaná a doložitelná při </a:t>
            </a:r>
            <a:r>
              <a:rPr lang="cs-CZ" sz="1800" dirty="0" err="1">
                <a:latin typeface="DM Sans"/>
              </a:rPr>
              <a:t>ŽoP</a:t>
            </a:r>
            <a:endParaRPr lang="cs-CZ" sz="1800" dirty="0">
              <a:latin typeface="DM Sans"/>
            </a:endParaRPr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5C5C7712-0C3E-CAF4-69E6-CECA410A95B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V="1">
            <a:off x="8998669" y="461963"/>
            <a:ext cx="2729062" cy="805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18538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rázek 2">
            <a:extLst>
              <a:ext uri="{FF2B5EF4-FFF2-40B4-BE49-F238E27FC236}">
                <a16:creationId xmlns:a16="http://schemas.microsoft.com/office/drawing/2014/main" id="{EF81E5C6-65D7-CD56-8FC9-F34833CEB3B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724943"/>
            <a:ext cx="12192000" cy="1133057"/>
          </a:xfrm>
          <a:prstGeom prst="rect">
            <a:avLst/>
          </a:prstGeom>
        </p:spPr>
      </p:pic>
      <p:sp>
        <p:nvSpPr>
          <p:cNvPr id="8" name="Nadpis 7">
            <a:extLst>
              <a:ext uri="{FF2B5EF4-FFF2-40B4-BE49-F238E27FC236}">
                <a16:creationId xmlns:a16="http://schemas.microsoft.com/office/drawing/2014/main" id="{E6FB9730-50F8-12E0-03EB-52BEE4EEC5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>
                <a:latin typeface="DM Sans"/>
              </a:rPr>
              <a:t>Přidaná hodnota</a:t>
            </a:r>
          </a:p>
        </p:txBody>
      </p:sp>
      <p:sp>
        <p:nvSpPr>
          <p:cNvPr id="5" name="Zástupný obsah 4">
            <a:extLst>
              <a:ext uri="{FF2B5EF4-FFF2-40B4-BE49-F238E27FC236}">
                <a16:creationId xmlns:a16="http://schemas.microsoft.com/office/drawing/2014/main" id="{7F09DD87-332D-6B97-658F-4A9D4525EE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fontScale="70000" lnSpcReduction="20000"/>
          </a:bodyPr>
          <a:lstStyle/>
          <a:p>
            <a:r>
              <a:rPr lang="cs-CZ" dirty="0" err="1">
                <a:latin typeface="DM Sans"/>
              </a:rPr>
              <a:t>Prvožadatelé</a:t>
            </a:r>
            <a:r>
              <a:rPr lang="cs-CZ" dirty="0">
                <a:latin typeface="DM Sans"/>
              </a:rPr>
              <a:t>, </a:t>
            </a:r>
            <a:r>
              <a:rPr lang="cs-CZ" dirty="0">
                <a:latin typeface="DM Sans"/>
                <a:ea typeface="+mn-lt"/>
                <a:cs typeface="+mn-lt"/>
              </a:rPr>
              <a:t>kteří by bez pomoci MAS o dotaci nežádali</a:t>
            </a:r>
            <a:endParaRPr lang="cs-CZ" dirty="0">
              <a:latin typeface="DM Sans"/>
            </a:endParaRPr>
          </a:p>
          <a:p>
            <a:r>
              <a:rPr lang="cs-CZ" sz="2600" b="1" dirty="0">
                <a:latin typeface="DM Sans"/>
                <a:cs typeface="Arial"/>
              </a:rPr>
              <a:t>inovativní projekty</a:t>
            </a:r>
            <a:r>
              <a:rPr lang="cs-CZ" sz="2600" dirty="0">
                <a:latin typeface="DM Sans"/>
                <a:cs typeface="Arial"/>
              </a:rPr>
              <a:t>, které přináší nová řešení v místním kontextu</a:t>
            </a:r>
          </a:p>
          <a:p>
            <a:r>
              <a:rPr lang="cs-CZ" dirty="0">
                <a:latin typeface="DM Sans"/>
              </a:rPr>
              <a:t>Projekt přispívající ke zlepšení sociálního kapitálu MAS </a:t>
            </a:r>
            <a:endParaRPr lang="cs-CZ" dirty="0">
              <a:latin typeface="DM Sans"/>
              <a:ea typeface="Calibri"/>
              <a:cs typeface="Calibri"/>
            </a:endParaRPr>
          </a:p>
          <a:p>
            <a:r>
              <a:rPr lang="cs-CZ" dirty="0">
                <a:latin typeface="DM Sans"/>
                <a:cs typeface="Arial"/>
              </a:rPr>
              <a:t>Projekt má PH, pokud přináší pro území MAS efekty, které by nepřinesl, pokud by byl realizován z jiných zdrojů</a:t>
            </a:r>
          </a:p>
          <a:p>
            <a:r>
              <a:rPr lang="cs-CZ" dirty="0">
                <a:latin typeface="DM Sans"/>
              </a:rPr>
              <a:t>Multifunkční projekt – kombinace více aktivit podpory </a:t>
            </a:r>
            <a:endParaRPr lang="cs-CZ" dirty="0">
              <a:latin typeface="DM Sans"/>
              <a:ea typeface="Calibri"/>
              <a:cs typeface="Calibri"/>
            </a:endParaRPr>
          </a:p>
          <a:p>
            <a:endParaRPr lang="cs-CZ" dirty="0">
              <a:latin typeface="DM Sans"/>
            </a:endParaRPr>
          </a:p>
          <a:p>
            <a:r>
              <a:rPr lang="cs-CZ" dirty="0">
                <a:latin typeface="DM Sans"/>
              </a:rPr>
              <a:t>Inovativnost projektu dle strategie: </a:t>
            </a:r>
            <a:endParaRPr lang="cs-CZ" dirty="0">
              <a:latin typeface="DM Sans"/>
              <a:ea typeface="Calibri"/>
              <a:cs typeface="Calibri"/>
            </a:endParaRPr>
          </a:p>
          <a:p>
            <a:pPr marL="514350" indent="-514350">
              <a:buAutoNum type="alphaLcParenR"/>
            </a:pPr>
            <a:r>
              <a:rPr lang="cs-CZ" dirty="0">
                <a:latin typeface="DM Sans"/>
              </a:rPr>
              <a:t>obnovením a/nebo rozšířením nabídky výrobků a služeb </a:t>
            </a:r>
          </a:p>
          <a:p>
            <a:pPr marL="514350" indent="-514350">
              <a:buAutoNum type="alphaLcParenR"/>
            </a:pPr>
            <a:r>
              <a:rPr lang="cs-CZ" dirty="0">
                <a:latin typeface="DM Sans"/>
              </a:rPr>
              <a:t>zlepšením procesu výroby a poskytováním služeb </a:t>
            </a:r>
          </a:p>
          <a:p>
            <a:pPr marL="514350" indent="-514350">
              <a:buAutoNum type="alphaLcParenR"/>
            </a:pPr>
            <a:r>
              <a:rPr lang="cs-CZ" dirty="0">
                <a:latin typeface="DM Sans"/>
              </a:rPr>
              <a:t>zavedením pokrokových metod řízení, komunikace a propagace </a:t>
            </a:r>
          </a:p>
          <a:p>
            <a:pPr marL="514350" indent="-514350">
              <a:buAutoNum type="alphaLcParenR"/>
            </a:pPr>
            <a:r>
              <a:rPr lang="cs-CZ" dirty="0">
                <a:latin typeface="DM Sans"/>
              </a:rPr>
              <a:t>zavedením změn v organizační struktuře nebo ve strategické orientaci činnosti žadatele</a:t>
            </a:r>
          </a:p>
        </p:txBody>
      </p:sp>
      <p:pic>
        <p:nvPicPr>
          <p:cNvPr id="2" name="Obrázek 1">
            <a:extLst>
              <a:ext uri="{FF2B5EF4-FFF2-40B4-BE49-F238E27FC236}">
                <a16:creationId xmlns:a16="http://schemas.microsoft.com/office/drawing/2014/main" id="{A0FF9587-9FF6-51DD-4D85-3BA63D5667F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V="1">
            <a:off x="8998669" y="461963"/>
            <a:ext cx="2729062" cy="805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186405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rázek 2">
            <a:extLst>
              <a:ext uri="{FF2B5EF4-FFF2-40B4-BE49-F238E27FC236}">
                <a16:creationId xmlns:a16="http://schemas.microsoft.com/office/drawing/2014/main" id="{1371365A-1985-0A31-5F76-66C37499945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724943"/>
            <a:ext cx="12192000" cy="1133057"/>
          </a:xfrm>
          <a:prstGeom prst="rect">
            <a:avLst/>
          </a:prstGeom>
        </p:spPr>
      </p:pic>
      <p:sp>
        <p:nvSpPr>
          <p:cNvPr id="5" name="Nadpis 4">
            <a:extLst>
              <a:ext uri="{FF2B5EF4-FFF2-40B4-BE49-F238E27FC236}">
                <a16:creationId xmlns:a16="http://schemas.microsoft.com/office/drawing/2014/main" id="{D81CFF9E-2CE7-F56C-1F89-072C470179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b="1">
                <a:solidFill>
                  <a:srgbClr val="1A1A1A"/>
                </a:solidFill>
                <a:latin typeface="DM Sans"/>
              </a:rPr>
              <a:t>Podporujeme se: podnikání a produkce</a:t>
            </a:r>
            <a:br>
              <a:rPr lang="cs-CZ" b="1">
                <a:latin typeface="DM Sans"/>
              </a:rPr>
            </a:br>
            <a:r>
              <a:rPr lang="cs-CZ" sz="3100" b="1">
                <a:solidFill>
                  <a:srgbClr val="1A1A1A"/>
                </a:solidFill>
                <a:latin typeface="DM Sans"/>
              </a:rPr>
              <a:t>FICHE 4</a:t>
            </a:r>
            <a:endParaRPr lang="cs-CZ" sz="3100">
              <a:ea typeface="Calibri Light"/>
              <a:cs typeface="Calibri Light"/>
            </a:endParaRP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ED01CB8A-A21F-D5D8-A5D5-F76D00D678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algn="just"/>
            <a:r>
              <a:rPr lang="cs-CZ">
                <a:latin typeface="DM Sans"/>
              </a:rPr>
              <a:t>Žadatel: Malé a střední podniky</a:t>
            </a:r>
          </a:p>
          <a:p>
            <a:pPr algn="just"/>
            <a:r>
              <a:rPr lang="cs-CZ">
                <a:latin typeface="DM Sans"/>
              </a:rPr>
              <a:t>Dotační podpora je stanovena na 50 %</a:t>
            </a:r>
            <a:endParaRPr lang="cs-CZ" sz="1800">
              <a:effectLst/>
              <a:latin typeface="DM Sans"/>
              <a:ea typeface="Calibri" panose="020F0502020204030204" pitchFamily="34" charset="0"/>
              <a:cs typeface="DM Sans" pitchFamily="2" charset="-18"/>
            </a:endParaRPr>
          </a:p>
          <a:p>
            <a:pPr algn="just"/>
            <a:r>
              <a:rPr lang="cs-CZ">
                <a:latin typeface="DM Sans"/>
              </a:rPr>
              <a:t>Min. výše způsobilých výdajů: 200 000 Kč</a:t>
            </a:r>
          </a:p>
          <a:p>
            <a:pPr algn="just"/>
            <a:r>
              <a:rPr lang="cs-CZ">
                <a:latin typeface="DM Sans"/>
              </a:rPr>
              <a:t>Max. výše způsobilých výdajů: 800 000 Kč</a:t>
            </a:r>
            <a:endParaRPr lang="cs-CZ" b="1">
              <a:latin typeface="DM Sans"/>
            </a:endParaRPr>
          </a:p>
          <a:p>
            <a:pPr algn="just"/>
            <a:r>
              <a:rPr lang="cs-CZ">
                <a:latin typeface="DM Sans"/>
              </a:rPr>
              <a:t>Oblast podpory:</a:t>
            </a:r>
          </a:p>
          <a:p>
            <a:pPr lvl="1" algn="just"/>
            <a:r>
              <a:rPr lang="cs-CZ">
                <a:latin typeface="DM Sans"/>
              </a:rPr>
              <a:t>Zemědělské podnikání</a:t>
            </a:r>
          </a:p>
          <a:p>
            <a:pPr lvl="1" algn="just"/>
            <a:r>
              <a:rPr lang="cs-CZ">
                <a:latin typeface="DM Sans"/>
              </a:rPr>
              <a:t>Zpracování a uvádění na trh produktů </a:t>
            </a:r>
          </a:p>
          <a:p>
            <a:pPr lvl="1" algn="just"/>
            <a:r>
              <a:rPr lang="cs-CZ">
                <a:latin typeface="DM Sans"/>
              </a:rPr>
              <a:t>Lesnické podnikání</a:t>
            </a:r>
          </a:p>
          <a:p>
            <a:pPr lvl="1" algn="just"/>
            <a:r>
              <a:rPr lang="cs-CZ">
                <a:latin typeface="DM Sans"/>
              </a:rPr>
              <a:t>Nezemědělské podnikání</a:t>
            </a:r>
          </a:p>
          <a:p>
            <a:pPr marL="800100" lvl="1" indent="-342900" algn="just">
              <a:buFont typeface="Wingdings" panose="05000000000000000000" pitchFamily="2" charset="2"/>
              <a:buChar char="§"/>
            </a:pPr>
            <a:endParaRPr lang="cs-CZ"/>
          </a:p>
          <a:p>
            <a:endParaRPr lang="cs-CZ"/>
          </a:p>
        </p:txBody>
      </p:sp>
      <p:pic>
        <p:nvPicPr>
          <p:cNvPr id="2" name="Obrázek 1">
            <a:extLst>
              <a:ext uri="{FF2B5EF4-FFF2-40B4-BE49-F238E27FC236}">
                <a16:creationId xmlns:a16="http://schemas.microsoft.com/office/drawing/2014/main" id="{256355D0-2639-08C0-58B2-71C3ADF2017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V="1">
            <a:off x="8998669" y="461963"/>
            <a:ext cx="2729062" cy="805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52680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9427AF5F-9A0E-42B7-A252-FD64C9885F9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Nadpis 2">
            <a:extLst>
              <a:ext uri="{FF2B5EF4-FFF2-40B4-BE49-F238E27FC236}">
                <a16:creationId xmlns:a16="http://schemas.microsoft.com/office/drawing/2014/main" id="{66B79461-D536-D0B9-AB4D-3B1A7490D3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06443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4400" b="1" err="1">
                <a:latin typeface="DM Sans"/>
                <a:ea typeface="Calibri Light"/>
                <a:cs typeface="Calibri Light"/>
              </a:rPr>
              <a:t>Způsobilé</a:t>
            </a:r>
            <a:r>
              <a:rPr lang="en-US" sz="4400" b="1">
                <a:latin typeface="DM Sans"/>
                <a:ea typeface="Calibri Light"/>
                <a:cs typeface="Calibri Light"/>
              </a:rPr>
              <a:t> </a:t>
            </a:r>
            <a:r>
              <a:rPr lang="en-US" sz="4400" b="1" err="1">
                <a:latin typeface="DM Sans"/>
                <a:ea typeface="Calibri Light"/>
                <a:cs typeface="Calibri Light"/>
              </a:rPr>
              <a:t>výdaje</a:t>
            </a:r>
            <a:endParaRPr lang="en-US" sz="4400" b="1">
              <a:latin typeface="DM Sans"/>
              <a:ea typeface="Calibri Light"/>
              <a:cs typeface="Calibri Light"/>
            </a:endParaRPr>
          </a:p>
        </p:txBody>
      </p:sp>
      <p:sp>
        <p:nvSpPr>
          <p:cNvPr id="6" name="Zástupný text 5">
            <a:extLst>
              <a:ext uri="{FF2B5EF4-FFF2-40B4-BE49-F238E27FC236}">
                <a16:creationId xmlns:a16="http://schemas.microsoft.com/office/drawing/2014/main" id="{9017E312-F852-18EB-E5FB-5D2015626F6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8200" y="1890939"/>
            <a:ext cx="2465488" cy="4238150"/>
          </a:xfrm>
        </p:spPr>
        <p:txBody>
          <a:bodyPr vert="horz" lIns="91440" tIns="45720" rIns="91440" bIns="45720" rtlCol="0" anchor="t">
            <a:normAutofit/>
          </a:bodyPr>
          <a:lstStyle/>
          <a:p>
            <a:pPr indent="-228600">
              <a:buFont typeface="Arial" panose="020B0604020202020204" pitchFamily="34" charset="0"/>
              <a:buChar char="•"/>
            </a:pPr>
            <a:r>
              <a:rPr lang="en-US" sz="2000" err="1">
                <a:latin typeface="DM Sans"/>
                <a:ea typeface="Calibri"/>
                <a:cs typeface="Calibri"/>
              </a:rPr>
              <a:t>Investice</a:t>
            </a:r>
            <a:r>
              <a:rPr lang="en-US" sz="2000">
                <a:latin typeface="DM Sans"/>
                <a:ea typeface="Calibri"/>
                <a:cs typeface="Calibri"/>
              </a:rPr>
              <a:t> </a:t>
            </a:r>
            <a:r>
              <a:rPr lang="en-US" sz="2000" err="1">
                <a:latin typeface="DM Sans"/>
                <a:ea typeface="Calibri"/>
                <a:cs typeface="Calibri"/>
              </a:rPr>
              <a:t>jsou</a:t>
            </a:r>
            <a:r>
              <a:rPr lang="en-US" sz="2000">
                <a:latin typeface="DM Sans"/>
                <a:ea typeface="Calibri"/>
                <a:cs typeface="Calibri"/>
              </a:rPr>
              <a:t> </a:t>
            </a:r>
            <a:r>
              <a:rPr lang="en-US" sz="2000" err="1">
                <a:latin typeface="DM Sans"/>
                <a:ea typeface="Calibri"/>
                <a:cs typeface="Calibri"/>
              </a:rPr>
              <a:t>investiční</a:t>
            </a:r>
            <a:r>
              <a:rPr lang="en-US" sz="2000">
                <a:latin typeface="DM Sans"/>
                <a:ea typeface="Calibri"/>
                <a:cs typeface="Calibri"/>
              </a:rPr>
              <a:t> výdaje (zhodnocení nebo výstavba nemovitostí) </a:t>
            </a:r>
            <a:r>
              <a:rPr lang="en-US" sz="2000" err="1">
                <a:latin typeface="DM Sans"/>
                <a:ea typeface="Calibri"/>
                <a:cs typeface="Calibri"/>
              </a:rPr>
              <a:t>anebo</a:t>
            </a:r>
            <a:r>
              <a:rPr lang="en-US" sz="2000">
                <a:latin typeface="DM Sans"/>
                <a:ea typeface="Calibri"/>
                <a:cs typeface="Calibri"/>
              </a:rPr>
              <a:t> </a:t>
            </a:r>
            <a:r>
              <a:rPr lang="en-US" sz="2000" err="1">
                <a:latin typeface="DM Sans"/>
                <a:ea typeface="Calibri"/>
                <a:cs typeface="Calibri"/>
              </a:rPr>
              <a:t>dlouhodobý</a:t>
            </a:r>
            <a:r>
              <a:rPr lang="en-US" sz="2000">
                <a:latin typeface="DM Sans"/>
                <a:ea typeface="Calibri"/>
                <a:cs typeface="Calibri"/>
              </a:rPr>
              <a:t> </a:t>
            </a:r>
            <a:r>
              <a:rPr lang="en-US" sz="2000" err="1">
                <a:latin typeface="DM Sans"/>
                <a:ea typeface="Calibri"/>
                <a:cs typeface="Calibri"/>
              </a:rPr>
              <a:t>drobný</a:t>
            </a:r>
            <a:r>
              <a:rPr lang="en-US" sz="2000">
                <a:latin typeface="DM Sans"/>
                <a:ea typeface="Calibri"/>
                <a:cs typeface="Calibri"/>
              </a:rPr>
              <a:t> </a:t>
            </a:r>
            <a:r>
              <a:rPr lang="en-US" sz="2000" err="1">
                <a:latin typeface="DM Sans"/>
                <a:ea typeface="Calibri"/>
                <a:cs typeface="Calibri"/>
              </a:rPr>
              <a:t>hmotný</a:t>
            </a:r>
            <a:r>
              <a:rPr lang="en-US" sz="2000">
                <a:latin typeface="DM Sans"/>
                <a:ea typeface="Calibri"/>
                <a:cs typeface="Calibri"/>
              </a:rPr>
              <a:t> </a:t>
            </a:r>
            <a:r>
              <a:rPr lang="en-US" sz="2000" err="1">
                <a:latin typeface="DM Sans"/>
                <a:ea typeface="Calibri"/>
                <a:cs typeface="Calibri"/>
              </a:rPr>
              <a:t>majetek</a:t>
            </a:r>
            <a:endParaRPr lang="en-US" sz="2000">
              <a:latin typeface="DM Sans"/>
              <a:ea typeface="Calibri"/>
              <a:cs typeface="Calibri"/>
            </a:endParaRPr>
          </a:p>
        </p:txBody>
      </p:sp>
      <p:pic>
        <p:nvPicPr>
          <p:cNvPr id="2" name="Obrázek 1">
            <a:extLst>
              <a:ext uri="{FF2B5EF4-FFF2-40B4-BE49-F238E27FC236}">
                <a16:creationId xmlns:a16="http://schemas.microsoft.com/office/drawing/2014/main" id="{CB53DB74-AB9D-E594-27DC-810F863960C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V="1">
            <a:off x="8998669" y="461963"/>
            <a:ext cx="2729062" cy="80590"/>
          </a:xfrm>
          <a:prstGeom prst="rect">
            <a:avLst/>
          </a:prstGeom>
        </p:spPr>
      </p:pic>
      <p:pic>
        <p:nvPicPr>
          <p:cNvPr id="4" name="Obrázek 3">
            <a:extLst>
              <a:ext uri="{FF2B5EF4-FFF2-40B4-BE49-F238E27FC236}">
                <a16:creationId xmlns:a16="http://schemas.microsoft.com/office/drawing/2014/main" id="{40E57423-399B-33CB-8BE6-2FB20BC2608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5724943"/>
            <a:ext cx="12192000" cy="1133057"/>
          </a:xfrm>
          <a:prstGeom prst="rect">
            <a:avLst/>
          </a:prstGeom>
        </p:spPr>
      </p:pic>
      <p:pic>
        <p:nvPicPr>
          <p:cNvPr id="7" name="Zástupný symbol obrázku 6">
            <a:extLst>
              <a:ext uri="{FF2B5EF4-FFF2-40B4-BE49-F238E27FC236}">
                <a16:creationId xmlns:a16="http://schemas.microsoft.com/office/drawing/2014/main" id="{9CD616E3-7407-B2FD-6037-75D4FD5A7D8E}"/>
              </a:ext>
            </a:extLst>
          </p:cNvPr>
          <p:cNvPicPr>
            <a:picLocks noGrp="1" noChangeAspect="1"/>
          </p:cNvPicPr>
          <p:nvPr>
            <p:ph type="pic" idx="1"/>
          </p:nvPr>
        </p:nvPicPr>
        <p:blipFill>
          <a:blip r:embed="rId4"/>
          <a:srcRect t="16507" b="576"/>
          <a:stretch/>
        </p:blipFill>
        <p:spPr>
          <a:xfrm>
            <a:off x="3289386" y="1434642"/>
            <a:ext cx="8064536" cy="47067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13500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72dedf8e-a1ee-4309-a757-8212915731e3">
      <Terms xmlns="http://schemas.microsoft.com/office/infopath/2007/PartnerControls"/>
    </lcf76f155ced4ddcb4097134ff3c332f>
    <TaxCatchAll xmlns="ba42e702-5d39-4a17-9be0-9d54a1211c82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F237805EF84674B92FF9666C08B4CB9" ma:contentTypeVersion="10" ma:contentTypeDescription="Create a new document." ma:contentTypeScope="" ma:versionID="26a2c68887363c541c0305058bc39e20">
  <xsd:schema xmlns:xsd="http://www.w3.org/2001/XMLSchema" xmlns:xs="http://www.w3.org/2001/XMLSchema" xmlns:p="http://schemas.microsoft.com/office/2006/metadata/properties" xmlns:ns2="72dedf8e-a1ee-4309-a757-8212915731e3" xmlns:ns3="ba42e702-5d39-4a17-9be0-9d54a1211c82" targetNamespace="http://schemas.microsoft.com/office/2006/metadata/properties" ma:root="true" ma:fieldsID="719641d7513ddb37eca5b7537e789c2d" ns2:_="" ns3:_="">
    <xsd:import namespace="72dedf8e-a1ee-4309-a757-8212915731e3"/>
    <xsd:import namespace="ba42e702-5d39-4a17-9be0-9d54a1211c8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2dedf8e-a1ee-4309-a757-8212915731e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a34d46bf-2e65-4281-8d3d-4697a70d644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a42e702-5d39-4a17-9be0-9d54a1211c82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4e824de5-3387-4ee4-b6d8-2a96c00c3444}" ma:internalName="TaxCatchAll" ma:showField="CatchAllData" ma:web="ba42e702-5d39-4a17-9be0-9d54a1211c8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4357C989-8524-49C2-A924-417A92DD5B6D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85CEB2AF-2999-4FCF-858B-421F133BF638}">
  <ds:schemaRefs>
    <ds:schemaRef ds:uri="72dedf8e-a1ee-4309-a757-8212915731e3"/>
    <ds:schemaRef ds:uri="ba42e702-5d39-4a17-9be0-9d54a1211c82"/>
    <ds:schemaRef ds:uri="http://schemas.microsoft.com/office/2006/metadata/properties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E024CB62-7170-42B2-948E-796AC95573BB}">
  <ds:schemaRefs>
    <ds:schemaRef ds:uri="72dedf8e-a1ee-4309-a757-8212915731e3"/>
    <ds:schemaRef ds:uri="ba42e702-5d39-4a17-9be0-9d54a1211c82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417</TotalTime>
  <Words>1404</Words>
  <Application>Microsoft Office PowerPoint</Application>
  <PresentationFormat>Širokoúhlá obrazovka</PresentationFormat>
  <Paragraphs>180</Paragraphs>
  <Slides>22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7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22</vt:i4>
      </vt:variant>
    </vt:vector>
  </HeadingPairs>
  <TitlesOfParts>
    <vt:vector size="30" baseType="lpstr">
      <vt:lpstr>Arial</vt:lpstr>
      <vt:lpstr>Calibri</vt:lpstr>
      <vt:lpstr>Calibri Light</vt:lpstr>
      <vt:lpstr>Courier New</vt:lpstr>
      <vt:lpstr>DM Sans</vt:lpstr>
      <vt:lpstr>Symbol</vt:lpstr>
      <vt:lpstr>Wingdings</vt:lpstr>
      <vt:lpstr>Office Theme</vt:lpstr>
      <vt:lpstr>Prezentace aplikace PowerPoint</vt:lpstr>
      <vt:lpstr>Obsah semináře</vt:lpstr>
      <vt:lpstr>Základní informace o výzvě</vt:lpstr>
      <vt:lpstr>Kritéria přijatelnosti projektu</vt:lpstr>
      <vt:lpstr>Další podmínky</vt:lpstr>
      <vt:lpstr>Další podmínky</vt:lpstr>
      <vt:lpstr>Přidaná hodnota</vt:lpstr>
      <vt:lpstr>Podporujeme se: podnikání a produkce FICHE 4</vt:lpstr>
      <vt:lpstr>Způsobilé výdaje</vt:lpstr>
      <vt:lpstr>Dotaci nelze poskytnout</vt:lpstr>
      <vt:lpstr>Preferenční kritéria </vt:lpstr>
      <vt:lpstr>Postup administrace</vt:lpstr>
      <vt:lpstr>Postup podání ŽoD na MAS</vt:lpstr>
      <vt:lpstr>Podání Žádosti o dotaci na RO SZIF</vt:lpstr>
      <vt:lpstr>Přístup do Portálu Farmáře  </vt:lpstr>
      <vt:lpstr>Podání ŽoD do Portálu Farmáře</vt:lpstr>
      <vt:lpstr>Povinné přílohy - Žádost o dotaci</vt:lpstr>
      <vt:lpstr>Povinné přílohy - podpis Dohody  </vt:lpstr>
      <vt:lpstr>Povinné přílohy - Žádost o platbu  </vt:lpstr>
      <vt:lpstr>Zadávání zakázek - režimy</vt:lpstr>
      <vt:lpstr>Zadávání zakázek - přímý nákup</vt:lpstr>
      <vt:lpstr>Děkuji za pozornost!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Sandra Šimůnková</dc:creator>
  <cp:lastModifiedBy>Sandra Šimůnková</cp:lastModifiedBy>
  <cp:revision>13</cp:revision>
  <dcterms:created xsi:type="dcterms:W3CDTF">2024-10-03T11:45:30Z</dcterms:created>
  <dcterms:modified xsi:type="dcterms:W3CDTF">2024-10-09T10:13:16Z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0x0101000F237805EF84674B92FF9666C08B4CB9</vt:lpwstr>
  </property>
  <property fmtid="{D5CDD505-2E9C-101B-9397-08002B2CF9AE}" pid="3" name="MediaServiceImageTags">
    <vt:lpwstr/>
  </property>
</Properties>
</file>